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0"/>
  </p:notesMasterIdLst>
  <p:sldIdLst>
    <p:sldId id="432" r:id="rId2"/>
    <p:sldId id="466" r:id="rId3"/>
    <p:sldId id="438" r:id="rId4"/>
    <p:sldId id="436" r:id="rId5"/>
    <p:sldId id="440" r:id="rId6"/>
    <p:sldId id="488" r:id="rId7"/>
    <p:sldId id="441" r:id="rId8"/>
    <p:sldId id="442" r:id="rId9"/>
    <p:sldId id="443" r:id="rId10"/>
    <p:sldId id="497" r:id="rId11"/>
    <p:sldId id="498" r:id="rId12"/>
    <p:sldId id="444" r:id="rId13"/>
    <p:sldId id="445" r:id="rId14"/>
    <p:sldId id="490" r:id="rId15"/>
    <p:sldId id="491" r:id="rId16"/>
    <p:sldId id="492" r:id="rId17"/>
    <p:sldId id="495" r:id="rId18"/>
    <p:sldId id="493" r:id="rId19"/>
    <p:sldId id="499" r:id="rId20"/>
    <p:sldId id="446" r:id="rId21"/>
    <p:sldId id="447" r:id="rId22"/>
    <p:sldId id="460" r:id="rId23"/>
    <p:sldId id="448" r:id="rId24"/>
    <p:sldId id="454" r:id="rId25"/>
    <p:sldId id="453" r:id="rId26"/>
    <p:sldId id="455" r:id="rId27"/>
    <p:sldId id="456" r:id="rId28"/>
    <p:sldId id="478" r:id="rId29"/>
  </p:sldIdLst>
  <p:sldSz cx="12195175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6D2804E-FBC4-404A-B5D2-4C1E6D294018}">
          <p14:sldIdLst>
            <p14:sldId id="432"/>
            <p14:sldId id="466"/>
            <p14:sldId id="438"/>
            <p14:sldId id="436"/>
            <p14:sldId id="440"/>
            <p14:sldId id="488"/>
            <p14:sldId id="441"/>
            <p14:sldId id="442"/>
            <p14:sldId id="443"/>
            <p14:sldId id="497"/>
            <p14:sldId id="498"/>
            <p14:sldId id="444"/>
            <p14:sldId id="445"/>
            <p14:sldId id="490"/>
            <p14:sldId id="491"/>
            <p14:sldId id="492"/>
            <p14:sldId id="495"/>
            <p14:sldId id="493"/>
            <p14:sldId id="499"/>
            <p14:sldId id="446"/>
            <p14:sldId id="447"/>
            <p14:sldId id="460"/>
            <p14:sldId id="448"/>
            <p14:sldId id="454"/>
            <p14:sldId id="453"/>
            <p14:sldId id="455"/>
            <p14:sldId id="456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ria Hung" initials="GH" lastIdx="3" clrIdx="0">
    <p:extLst>
      <p:ext uri="{19B8F6BF-5375-455C-9EA6-DF929625EA0E}">
        <p15:presenceInfo xmlns:p15="http://schemas.microsoft.com/office/powerpoint/2012/main" userId="S-1-5-21-294471943-2821970524-1044777688-6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3969"/>
    <a:srgbClr val="3333FF"/>
    <a:srgbClr val="00FA71"/>
    <a:srgbClr val="6D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1940E-68C3-6916-5A63-E8DF63E53F61}" v="1" dt="2021-08-27T11:26:04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21" autoAdjust="0"/>
    <p:restoredTop sz="80202" autoAdjust="0"/>
  </p:normalViewPr>
  <p:slideViewPr>
    <p:cSldViewPr showGuides="1">
      <p:cViewPr>
        <p:scale>
          <a:sx n="125" d="100"/>
          <a:sy n="125" d="100"/>
        </p:scale>
        <p:origin x="1476" y="25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19D1F-FEAA-480A-B437-7D359BC0111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26E334-7250-46B6-8552-EFEE22824BB1}">
      <dgm:prSet phldrT="[文字]" custT="1"/>
      <dgm:spPr/>
      <dgm:t>
        <a:bodyPr/>
        <a:lstStyle/>
        <a:p>
          <a:r>
            <a:rPr lang="en-US" altLang="zh-TW" sz="1600" dirty="0"/>
            <a:t>Download model</a:t>
          </a:r>
          <a:endParaRPr lang="zh-TW" altLang="en-US" sz="1600" dirty="0"/>
        </a:p>
      </dgm:t>
    </dgm:pt>
    <dgm:pt modelId="{34F27748-3303-41AE-A07A-E1FF51CAA77E}" type="parTrans" cxnId="{D86618B1-B1B4-43B0-A920-1CDC6FF08470}">
      <dgm:prSet/>
      <dgm:spPr/>
      <dgm:t>
        <a:bodyPr/>
        <a:lstStyle/>
        <a:p>
          <a:endParaRPr lang="zh-TW" altLang="en-US"/>
        </a:p>
      </dgm:t>
    </dgm:pt>
    <dgm:pt modelId="{B62001D3-BF6B-4607-8F55-0327B86A7665}" type="sibTrans" cxnId="{D86618B1-B1B4-43B0-A920-1CDC6FF08470}">
      <dgm:prSet/>
      <dgm:spPr/>
      <dgm:t>
        <a:bodyPr/>
        <a:lstStyle/>
        <a:p>
          <a:endParaRPr lang="zh-TW" altLang="en-US"/>
        </a:p>
      </dgm:t>
    </dgm:pt>
    <dgm:pt modelId="{07429C25-4788-4247-87A4-057BA12FBE9C}">
      <dgm:prSet phldrT="[文字]"/>
      <dgm:spPr/>
      <dgm:t>
        <a:bodyPr/>
        <a:lstStyle/>
        <a:p>
          <a:r>
            <a:rPr lang="en-US" altLang="zh-TW" dirty="0"/>
            <a:t>Convert to UFF/ONNX</a:t>
          </a:r>
          <a:endParaRPr lang="zh-TW" altLang="en-US" dirty="0"/>
        </a:p>
      </dgm:t>
    </dgm:pt>
    <dgm:pt modelId="{AEEA6B4A-051C-409F-9416-CF8DADCE1A64}" type="parTrans" cxnId="{71839ED5-A8B5-4757-80D9-94E1840701D6}">
      <dgm:prSet/>
      <dgm:spPr/>
      <dgm:t>
        <a:bodyPr/>
        <a:lstStyle/>
        <a:p>
          <a:endParaRPr lang="zh-TW" altLang="en-US"/>
        </a:p>
      </dgm:t>
    </dgm:pt>
    <dgm:pt modelId="{752107D3-CC01-4ECB-B189-A8F6BE0A1289}" type="sibTrans" cxnId="{71839ED5-A8B5-4757-80D9-94E1840701D6}">
      <dgm:prSet/>
      <dgm:spPr/>
      <dgm:t>
        <a:bodyPr/>
        <a:lstStyle/>
        <a:p>
          <a:endParaRPr lang="zh-TW" altLang="en-US"/>
        </a:p>
      </dgm:t>
    </dgm:pt>
    <dgm:pt modelId="{1AE352B5-892F-46F6-8C2B-3CF6EC8E159C}">
      <dgm:prSet phldrT="[文字]"/>
      <dgm:spPr/>
      <dgm:t>
        <a:bodyPr/>
        <a:lstStyle/>
        <a:p>
          <a:r>
            <a:rPr lang="en-US" altLang="zh-TW" dirty="0"/>
            <a:t>Do inference</a:t>
          </a:r>
          <a:endParaRPr lang="zh-TW" altLang="en-US" dirty="0"/>
        </a:p>
      </dgm:t>
    </dgm:pt>
    <dgm:pt modelId="{B9126BA3-1DF3-4477-8FF8-FAA5B43BD6BE}" type="parTrans" cxnId="{36235F49-4210-42C4-A9F7-78762C286DA0}">
      <dgm:prSet/>
      <dgm:spPr/>
      <dgm:t>
        <a:bodyPr/>
        <a:lstStyle/>
        <a:p>
          <a:endParaRPr lang="zh-TW" altLang="en-US"/>
        </a:p>
      </dgm:t>
    </dgm:pt>
    <dgm:pt modelId="{EEAE6CBF-B5BE-4706-9346-F6FCA0724ADE}" type="sibTrans" cxnId="{36235F49-4210-42C4-A9F7-78762C286DA0}">
      <dgm:prSet/>
      <dgm:spPr/>
      <dgm:t>
        <a:bodyPr/>
        <a:lstStyle/>
        <a:p>
          <a:endParaRPr lang="zh-TW" altLang="en-US"/>
        </a:p>
      </dgm:t>
    </dgm:pt>
    <dgm:pt modelId="{626F6529-5C8A-4385-A8DE-F4AD199EB6E7}">
      <dgm:prSet phldrT="[文字]" custT="1"/>
      <dgm:spPr/>
      <dgm:t>
        <a:bodyPr/>
        <a:lstStyle/>
        <a:p>
          <a:r>
            <a:rPr lang="en-US" altLang="zh-TW" sz="1200" dirty="0" err="1"/>
            <a:t>Darknet</a:t>
          </a:r>
          <a:r>
            <a:rPr lang="en-US" altLang="zh-TW" sz="1200" dirty="0"/>
            <a:t>: Yolov3</a:t>
          </a:r>
          <a:endParaRPr lang="zh-TW" altLang="en-US" sz="1200" dirty="0"/>
        </a:p>
      </dgm:t>
    </dgm:pt>
    <dgm:pt modelId="{9E12B669-D3F8-4F0E-97FE-59A86EC6EAFD}" type="parTrans" cxnId="{02887DF2-24F1-4097-AE5D-4B2458AF8FF6}">
      <dgm:prSet/>
      <dgm:spPr/>
      <dgm:t>
        <a:bodyPr/>
        <a:lstStyle/>
        <a:p>
          <a:endParaRPr lang="zh-TW" altLang="en-US"/>
        </a:p>
      </dgm:t>
    </dgm:pt>
    <dgm:pt modelId="{F698FEB0-3FB4-4168-A517-7268F6BDA423}" type="sibTrans" cxnId="{02887DF2-24F1-4097-AE5D-4B2458AF8FF6}">
      <dgm:prSet/>
      <dgm:spPr/>
      <dgm:t>
        <a:bodyPr/>
        <a:lstStyle/>
        <a:p>
          <a:endParaRPr lang="zh-TW" altLang="en-US"/>
        </a:p>
      </dgm:t>
    </dgm:pt>
    <dgm:pt modelId="{D45FD251-8DF4-41D9-BE2E-46594B1E8A86}">
      <dgm:prSet phldrT="[文字]" custT="1"/>
      <dgm:spPr/>
      <dgm:t>
        <a:bodyPr/>
        <a:lstStyle/>
        <a:p>
          <a:r>
            <a:rPr lang="en-US" altLang="zh-TW" sz="1200" dirty="0" err="1"/>
            <a:t>TensorFlow</a:t>
          </a:r>
          <a:r>
            <a:rPr lang="en-US" altLang="zh-TW" sz="1200" dirty="0"/>
            <a:t>: SSD-inception</a:t>
          </a:r>
          <a:endParaRPr lang="zh-TW" altLang="en-US" sz="1200" dirty="0"/>
        </a:p>
      </dgm:t>
    </dgm:pt>
    <dgm:pt modelId="{277CD32F-8483-4563-B086-23BFB8FDD0EE}" type="parTrans" cxnId="{0E2D75F7-00D7-42BD-A612-6E21C12D7F79}">
      <dgm:prSet/>
      <dgm:spPr/>
      <dgm:t>
        <a:bodyPr/>
        <a:lstStyle/>
        <a:p>
          <a:endParaRPr lang="zh-TW" altLang="en-US"/>
        </a:p>
      </dgm:t>
    </dgm:pt>
    <dgm:pt modelId="{2BA9EB17-C872-4F28-B03F-1A102115D1B5}" type="sibTrans" cxnId="{0E2D75F7-00D7-42BD-A612-6E21C12D7F79}">
      <dgm:prSet/>
      <dgm:spPr/>
      <dgm:t>
        <a:bodyPr/>
        <a:lstStyle/>
        <a:p>
          <a:endParaRPr lang="zh-TW" altLang="en-US"/>
        </a:p>
      </dgm:t>
    </dgm:pt>
    <dgm:pt modelId="{01794D5B-B070-4BFA-B279-DC6399B23323}">
      <dgm:prSet phldrT="[文字]" custT="1"/>
      <dgm:spPr/>
      <dgm:t>
        <a:bodyPr/>
        <a:lstStyle/>
        <a:p>
          <a:r>
            <a:rPr lang="en-US" altLang="zh-TW" sz="1200" dirty="0" err="1"/>
            <a:t>Caffe</a:t>
          </a:r>
          <a:r>
            <a:rPr lang="en-US" altLang="zh-TW" sz="1200" dirty="0"/>
            <a:t>: </a:t>
          </a:r>
          <a:r>
            <a:rPr lang="en-US" altLang="zh-TW" sz="1200" dirty="0" err="1"/>
            <a:t>Googlenet</a:t>
          </a:r>
          <a:endParaRPr lang="zh-TW" altLang="en-US" sz="1200" dirty="0"/>
        </a:p>
      </dgm:t>
    </dgm:pt>
    <dgm:pt modelId="{5830FB51-E0FD-41BA-A0B3-64524E283EFD}" type="parTrans" cxnId="{BDD12450-A1A3-4285-8C32-8AE21CDC4EEE}">
      <dgm:prSet/>
      <dgm:spPr/>
      <dgm:t>
        <a:bodyPr/>
        <a:lstStyle/>
        <a:p>
          <a:endParaRPr lang="zh-TW" altLang="en-US"/>
        </a:p>
      </dgm:t>
    </dgm:pt>
    <dgm:pt modelId="{03375119-6E4C-47F7-B46B-5E53BF7E4E76}" type="sibTrans" cxnId="{BDD12450-A1A3-4285-8C32-8AE21CDC4EEE}">
      <dgm:prSet/>
      <dgm:spPr/>
      <dgm:t>
        <a:bodyPr/>
        <a:lstStyle/>
        <a:p>
          <a:endParaRPr lang="zh-TW" altLang="en-US"/>
        </a:p>
      </dgm:t>
    </dgm:pt>
    <dgm:pt modelId="{41F7EBAD-0EC9-4ABB-83C7-82AB6CC1ACC0}">
      <dgm:prSet phldrT="[文字]"/>
      <dgm:spPr/>
      <dgm:t>
        <a:bodyPr/>
        <a:lstStyle/>
        <a:p>
          <a:r>
            <a:rPr lang="en-US" altLang="zh-TW" dirty="0"/>
            <a:t>Convert to TensorRT</a:t>
          </a:r>
          <a:endParaRPr lang="zh-TW" altLang="en-US" dirty="0"/>
        </a:p>
      </dgm:t>
    </dgm:pt>
    <dgm:pt modelId="{EC3FCD33-C9B4-4AC4-9966-B700390D1D01}" type="parTrans" cxnId="{80892E9C-8069-4179-B0EB-CD716CBA4FEF}">
      <dgm:prSet/>
      <dgm:spPr/>
      <dgm:t>
        <a:bodyPr/>
        <a:lstStyle/>
        <a:p>
          <a:endParaRPr lang="zh-TW" altLang="en-US"/>
        </a:p>
      </dgm:t>
    </dgm:pt>
    <dgm:pt modelId="{951DA914-065E-4762-B8D1-3E86888F043A}" type="sibTrans" cxnId="{80892E9C-8069-4179-B0EB-CD716CBA4FEF}">
      <dgm:prSet/>
      <dgm:spPr/>
      <dgm:t>
        <a:bodyPr/>
        <a:lstStyle/>
        <a:p>
          <a:endParaRPr lang="zh-TW" altLang="en-US"/>
        </a:p>
      </dgm:t>
    </dgm:pt>
    <dgm:pt modelId="{B856F9AA-7940-4594-8B6F-DE0C7FA7C7F9}" type="pres">
      <dgm:prSet presAssocID="{9C619D1F-FEAA-480A-B437-7D359BC0111B}" presName="Name0" presStyleCnt="0">
        <dgm:presLayoutVars>
          <dgm:dir/>
          <dgm:resizeHandles val="exact"/>
        </dgm:presLayoutVars>
      </dgm:prSet>
      <dgm:spPr/>
    </dgm:pt>
    <dgm:pt modelId="{37738544-0433-4CC2-AAC8-AD66EEACF2A2}" type="pres">
      <dgm:prSet presAssocID="{0326E334-7250-46B6-8552-EFEE22824BB1}" presName="node" presStyleLbl="node1" presStyleIdx="0" presStyleCnt="4">
        <dgm:presLayoutVars>
          <dgm:bulletEnabled val="1"/>
        </dgm:presLayoutVars>
      </dgm:prSet>
      <dgm:spPr/>
    </dgm:pt>
    <dgm:pt modelId="{8DC606E6-52EB-47D8-B75C-0CC7305DAAF2}" type="pres">
      <dgm:prSet presAssocID="{B62001D3-BF6B-4607-8F55-0327B86A7665}" presName="sibTrans" presStyleLbl="sibTrans2D1" presStyleIdx="0" presStyleCnt="3"/>
      <dgm:spPr/>
    </dgm:pt>
    <dgm:pt modelId="{09884A80-4406-4641-9047-DDBDEEFD636F}" type="pres">
      <dgm:prSet presAssocID="{B62001D3-BF6B-4607-8F55-0327B86A7665}" presName="connectorText" presStyleLbl="sibTrans2D1" presStyleIdx="0" presStyleCnt="3"/>
      <dgm:spPr/>
    </dgm:pt>
    <dgm:pt modelId="{03BD161D-C11E-458A-99E0-EFCD035F4B25}" type="pres">
      <dgm:prSet presAssocID="{07429C25-4788-4247-87A4-057BA12FBE9C}" presName="node" presStyleLbl="node1" presStyleIdx="1" presStyleCnt="4">
        <dgm:presLayoutVars>
          <dgm:bulletEnabled val="1"/>
        </dgm:presLayoutVars>
      </dgm:prSet>
      <dgm:spPr/>
    </dgm:pt>
    <dgm:pt modelId="{E023D294-B497-4A55-89BC-51123C17D075}" type="pres">
      <dgm:prSet presAssocID="{752107D3-CC01-4ECB-B189-A8F6BE0A1289}" presName="sibTrans" presStyleLbl="sibTrans2D1" presStyleIdx="1" presStyleCnt="3"/>
      <dgm:spPr/>
    </dgm:pt>
    <dgm:pt modelId="{4014EE92-02DB-4759-99AD-23D39FC0548E}" type="pres">
      <dgm:prSet presAssocID="{752107D3-CC01-4ECB-B189-A8F6BE0A1289}" presName="connectorText" presStyleLbl="sibTrans2D1" presStyleIdx="1" presStyleCnt="3"/>
      <dgm:spPr/>
    </dgm:pt>
    <dgm:pt modelId="{0F98489B-C0FC-4141-95AA-BF4F6E5F371C}" type="pres">
      <dgm:prSet presAssocID="{41F7EBAD-0EC9-4ABB-83C7-82AB6CC1ACC0}" presName="node" presStyleLbl="node1" presStyleIdx="2" presStyleCnt="4">
        <dgm:presLayoutVars>
          <dgm:bulletEnabled val="1"/>
        </dgm:presLayoutVars>
      </dgm:prSet>
      <dgm:spPr/>
    </dgm:pt>
    <dgm:pt modelId="{15CD9CFC-B5B9-4695-85CA-525676C9A7CA}" type="pres">
      <dgm:prSet presAssocID="{951DA914-065E-4762-B8D1-3E86888F043A}" presName="sibTrans" presStyleLbl="sibTrans2D1" presStyleIdx="2" presStyleCnt="3"/>
      <dgm:spPr/>
    </dgm:pt>
    <dgm:pt modelId="{FF158EFA-4CAB-482C-B05D-A644A3618625}" type="pres">
      <dgm:prSet presAssocID="{951DA914-065E-4762-B8D1-3E86888F043A}" presName="connectorText" presStyleLbl="sibTrans2D1" presStyleIdx="2" presStyleCnt="3"/>
      <dgm:spPr/>
    </dgm:pt>
    <dgm:pt modelId="{6D5ECBC2-859A-4DB0-802F-DE1FFF981121}" type="pres">
      <dgm:prSet presAssocID="{1AE352B5-892F-46F6-8C2B-3CF6EC8E159C}" presName="node" presStyleLbl="node1" presStyleIdx="3" presStyleCnt="4">
        <dgm:presLayoutVars>
          <dgm:bulletEnabled val="1"/>
        </dgm:presLayoutVars>
      </dgm:prSet>
      <dgm:spPr/>
    </dgm:pt>
  </dgm:ptLst>
  <dgm:cxnLst>
    <dgm:cxn modelId="{3A121A00-A583-4414-BB5B-1899E90F8036}" type="presOf" srcId="{B62001D3-BF6B-4607-8F55-0327B86A7665}" destId="{09884A80-4406-4641-9047-DDBDEEFD636F}" srcOrd="1" destOrd="0" presId="urn:microsoft.com/office/officeart/2005/8/layout/process1"/>
    <dgm:cxn modelId="{9938C802-8C81-4593-A70D-ACB68FE0E604}" type="presOf" srcId="{752107D3-CC01-4ECB-B189-A8F6BE0A1289}" destId="{E023D294-B497-4A55-89BC-51123C17D075}" srcOrd="0" destOrd="0" presId="urn:microsoft.com/office/officeart/2005/8/layout/process1"/>
    <dgm:cxn modelId="{CBD7910D-0116-488E-A228-B4D1E0717D33}" type="presOf" srcId="{1AE352B5-892F-46F6-8C2B-3CF6EC8E159C}" destId="{6D5ECBC2-859A-4DB0-802F-DE1FFF981121}" srcOrd="0" destOrd="0" presId="urn:microsoft.com/office/officeart/2005/8/layout/process1"/>
    <dgm:cxn modelId="{90C8C725-1A08-43F2-AA3E-6A9CFA52DD18}" type="presOf" srcId="{07429C25-4788-4247-87A4-057BA12FBE9C}" destId="{03BD161D-C11E-458A-99E0-EFCD035F4B25}" srcOrd="0" destOrd="0" presId="urn:microsoft.com/office/officeart/2005/8/layout/process1"/>
    <dgm:cxn modelId="{36235F49-4210-42C4-A9F7-78762C286DA0}" srcId="{9C619D1F-FEAA-480A-B437-7D359BC0111B}" destId="{1AE352B5-892F-46F6-8C2B-3CF6EC8E159C}" srcOrd="3" destOrd="0" parTransId="{B9126BA3-1DF3-4477-8FF8-FAA5B43BD6BE}" sibTransId="{EEAE6CBF-B5BE-4706-9346-F6FCA0724ADE}"/>
    <dgm:cxn modelId="{BDD12450-A1A3-4285-8C32-8AE21CDC4EEE}" srcId="{0326E334-7250-46B6-8552-EFEE22824BB1}" destId="{01794D5B-B070-4BFA-B279-DC6399B23323}" srcOrd="1" destOrd="0" parTransId="{5830FB51-E0FD-41BA-A0B3-64524E283EFD}" sibTransId="{03375119-6E4C-47F7-B46B-5E53BF7E4E76}"/>
    <dgm:cxn modelId="{66BDD750-4ED2-4860-9B00-4E46F516F17C}" type="presOf" srcId="{626F6529-5C8A-4385-A8DE-F4AD199EB6E7}" destId="{37738544-0433-4CC2-AAC8-AD66EEACF2A2}" srcOrd="0" destOrd="1" presId="urn:microsoft.com/office/officeart/2005/8/layout/process1"/>
    <dgm:cxn modelId="{80892E9C-8069-4179-B0EB-CD716CBA4FEF}" srcId="{9C619D1F-FEAA-480A-B437-7D359BC0111B}" destId="{41F7EBAD-0EC9-4ABB-83C7-82AB6CC1ACC0}" srcOrd="2" destOrd="0" parTransId="{EC3FCD33-C9B4-4AC4-9966-B700390D1D01}" sibTransId="{951DA914-065E-4762-B8D1-3E86888F043A}"/>
    <dgm:cxn modelId="{82AF6D9E-E4FD-477C-86E6-A360C4D52EC6}" type="presOf" srcId="{41F7EBAD-0EC9-4ABB-83C7-82AB6CC1ACC0}" destId="{0F98489B-C0FC-4141-95AA-BF4F6E5F371C}" srcOrd="0" destOrd="0" presId="urn:microsoft.com/office/officeart/2005/8/layout/process1"/>
    <dgm:cxn modelId="{959BBE9E-A227-447C-BBFC-AF82364B589D}" type="presOf" srcId="{B62001D3-BF6B-4607-8F55-0327B86A7665}" destId="{8DC606E6-52EB-47D8-B75C-0CC7305DAAF2}" srcOrd="0" destOrd="0" presId="urn:microsoft.com/office/officeart/2005/8/layout/process1"/>
    <dgm:cxn modelId="{BF20C6A3-DB95-404B-868C-94F282E7AB4B}" type="presOf" srcId="{D45FD251-8DF4-41D9-BE2E-46594B1E8A86}" destId="{37738544-0433-4CC2-AAC8-AD66EEACF2A2}" srcOrd="0" destOrd="3" presId="urn:microsoft.com/office/officeart/2005/8/layout/process1"/>
    <dgm:cxn modelId="{01FB6CA7-8D01-4F8B-8133-CD4A35FE9CC5}" type="presOf" srcId="{752107D3-CC01-4ECB-B189-A8F6BE0A1289}" destId="{4014EE92-02DB-4759-99AD-23D39FC0548E}" srcOrd="1" destOrd="0" presId="urn:microsoft.com/office/officeart/2005/8/layout/process1"/>
    <dgm:cxn modelId="{D86618B1-B1B4-43B0-A920-1CDC6FF08470}" srcId="{9C619D1F-FEAA-480A-B437-7D359BC0111B}" destId="{0326E334-7250-46B6-8552-EFEE22824BB1}" srcOrd="0" destOrd="0" parTransId="{34F27748-3303-41AE-A07A-E1FF51CAA77E}" sibTransId="{B62001D3-BF6B-4607-8F55-0327B86A7665}"/>
    <dgm:cxn modelId="{BA492CB5-3328-4F95-976B-9F893C8220A5}" type="presOf" srcId="{01794D5B-B070-4BFA-B279-DC6399B23323}" destId="{37738544-0433-4CC2-AAC8-AD66EEACF2A2}" srcOrd="0" destOrd="2" presId="urn:microsoft.com/office/officeart/2005/8/layout/process1"/>
    <dgm:cxn modelId="{166879C7-D76A-4568-A3AC-1B3FFD42620A}" type="presOf" srcId="{9C619D1F-FEAA-480A-B437-7D359BC0111B}" destId="{B856F9AA-7940-4594-8B6F-DE0C7FA7C7F9}" srcOrd="0" destOrd="0" presId="urn:microsoft.com/office/officeart/2005/8/layout/process1"/>
    <dgm:cxn modelId="{48B41ACB-4864-4ECB-A34B-E597FD88B2A5}" type="presOf" srcId="{951DA914-065E-4762-B8D1-3E86888F043A}" destId="{15CD9CFC-B5B9-4695-85CA-525676C9A7CA}" srcOrd="0" destOrd="0" presId="urn:microsoft.com/office/officeart/2005/8/layout/process1"/>
    <dgm:cxn modelId="{0B730ECC-0044-437C-8311-F07F2912186F}" type="presOf" srcId="{0326E334-7250-46B6-8552-EFEE22824BB1}" destId="{37738544-0433-4CC2-AAC8-AD66EEACF2A2}" srcOrd="0" destOrd="0" presId="urn:microsoft.com/office/officeart/2005/8/layout/process1"/>
    <dgm:cxn modelId="{21D75ECE-0213-45F4-83E4-2390A409A588}" type="presOf" srcId="{951DA914-065E-4762-B8D1-3E86888F043A}" destId="{FF158EFA-4CAB-482C-B05D-A644A3618625}" srcOrd="1" destOrd="0" presId="urn:microsoft.com/office/officeart/2005/8/layout/process1"/>
    <dgm:cxn modelId="{71839ED5-A8B5-4757-80D9-94E1840701D6}" srcId="{9C619D1F-FEAA-480A-B437-7D359BC0111B}" destId="{07429C25-4788-4247-87A4-057BA12FBE9C}" srcOrd="1" destOrd="0" parTransId="{AEEA6B4A-051C-409F-9416-CF8DADCE1A64}" sibTransId="{752107D3-CC01-4ECB-B189-A8F6BE0A1289}"/>
    <dgm:cxn modelId="{02887DF2-24F1-4097-AE5D-4B2458AF8FF6}" srcId="{0326E334-7250-46B6-8552-EFEE22824BB1}" destId="{626F6529-5C8A-4385-A8DE-F4AD199EB6E7}" srcOrd="0" destOrd="0" parTransId="{9E12B669-D3F8-4F0E-97FE-59A86EC6EAFD}" sibTransId="{F698FEB0-3FB4-4168-A517-7268F6BDA423}"/>
    <dgm:cxn modelId="{0E2D75F7-00D7-42BD-A612-6E21C12D7F79}" srcId="{0326E334-7250-46B6-8552-EFEE22824BB1}" destId="{D45FD251-8DF4-41D9-BE2E-46594B1E8A86}" srcOrd="2" destOrd="0" parTransId="{277CD32F-8483-4563-B086-23BFB8FDD0EE}" sibTransId="{2BA9EB17-C872-4F28-B03F-1A102115D1B5}"/>
    <dgm:cxn modelId="{A9331521-AFDF-40AF-B9E3-80232814143D}" type="presParOf" srcId="{B856F9AA-7940-4594-8B6F-DE0C7FA7C7F9}" destId="{37738544-0433-4CC2-AAC8-AD66EEACF2A2}" srcOrd="0" destOrd="0" presId="urn:microsoft.com/office/officeart/2005/8/layout/process1"/>
    <dgm:cxn modelId="{8F60BF91-54B4-4B92-93D6-D7E591AA749E}" type="presParOf" srcId="{B856F9AA-7940-4594-8B6F-DE0C7FA7C7F9}" destId="{8DC606E6-52EB-47D8-B75C-0CC7305DAAF2}" srcOrd="1" destOrd="0" presId="urn:microsoft.com/office/officeart/2005/8/layout/process1"/>
    <dgm:cxn modelId="{74F7D77B-12A3-4C35-B56F-D24D5779F104}" type="presParOf" srcId="{8DC606E6-52EB-47D8-B75C-0CC7305DAAF2}" destId="{09884A80-4406-4641-9047-DDBDEEFD636F}" srcOrd="0" destOrd="0" presId="urn:microsoft.com/office/officeart/2005/8/layout/process1"/>
    <dgm:cxn modelId="{CFA951C9-3301-4AA0-B651-D6A39814B080}" type="presParOf" srcId="{B856F9AA-7940-4594-8B6F-DE0C7FA7C7F9}" destId="{03BD161D-C11E-458A-99E0-EFCD035F4B25}" srcOrd="2" destOrd="0" presId="urn:microsoft.com/office/officeart/2005/8/layout/process1"/>
    <dgm:cxn modelId="{B8C9B1B2-B7D3-4CAC-918B-A1C608027D8E}" type="presParOf" srcId="{B856F9AA-7940-4594-8B6F-DE0C7FA7C7F9}" destId="{E023D294-B497-4A55-89BC-51123C17D075}" srcOrd="3" destOrd="0" presId="urn:microsoft.com/office/officeart/2005/8/layout/process1"/>
    <dgm:cxn modelId="{F1A9C9B0-CC81-4A80-8E43-FEA7F4F80F68}" type="presParOf" srcId="{E023D294-B497-4A55-89BC-51123C17D075}" destId="{4014EE92-02DB-4759-99AD-23D39FC0548E}" srcOrd="0" destOrd="0" presId="urn:microsoft.com/office/officeart/2005/8/layout/process1"/>
    <dgm:cxn modelId="{4963FF34-DC0C-4079-9084-5884DD32042F}" type="presParOf" srcId="{B856F9AA-7940-4594-8B6F-DE0C7FA7C7F9}" destId="{0F98489B-C0FC-4141-95AA-BF4F6E5F371C}" srcOrd="4" destOrd="0" presId="urn:microsoft.com/office/officeart/2005/8/layout/process1"/>
    <dgm:cxn modelId="{D4A6D89D-D221-44F2-AA63-52FC55266ED5}" type="presParOf" srcId="{B856F9AA-7940-4594-8B6F-DE0C7FA7C7F9}" destId="{15CD9CFC-B5B9-4695-85CA-525676C9A7CA}" srcOrd="5" destOrd="0" presId="urn:microsoft.com/office/officeart/2005/8/layout/process1"/>
    <dgm:cxn modelId="{0CD56029-F17D-40B3-BC08-FAE17AF00AEF}" type="presParOf" srcId="{15CD9CFC-B5B9-4695-85CA-525676C9A7CA}" destId="{FF158EFA-4CAB-482C-B05D-A644A3618625}" srcOrd="0" destOrd="0" presId="urn:microsoft.com/office/officeart/2005/8/layout/process1"/>
    <dgm:cxn modelId="{0235C677-E384-4EBC-87E0-4CC45638B157}" type="presParOf" srcId="{B856F9AA-7940-4594-8B6F-DE0C7FA7C7F9}" destId="{6D5ECBC2-859A-4DB0-802F-DE1FFF98112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D6FF6-BBBB-4A4D-ABE1-751641B525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B70086-8484-48FE-9E33-C0006FE2A605}">
      <dgm:prSet phldrT="[文字]"/>
      <dgm:spPr/>
      <dgm:t>
        <a:bodyPr/>
        <a:lstStyle/>
        <a:p>
          <a:r>
            <a:rPr lang="en-US" altLang="zh-TW" dirty="0" err="1"/>
            <a:t>Darknet</a:t>
          </a:r>
          <a:endParaRPr lang="zh-TW" altLang="en-US" dirty="0"/>
        </a:p>
      </dgm:t>
    </dgm:pt>
    <dgm:pt modelId="{F452D544-DAB0-467D-B6ED-17B21E5B3A51}" type="parTrans" cxnId="{57EA22E8-26D5-4321-8015-E4C6A294FB45}">
      <dgm:prSet/>
      <dgm:spPr/>
      <dgm:t>
        <a:bodyPr/>
        <a:lstStyle/>
        <a:p>
          <a:endParaRPr lang="zh-TW" altLang="en-US"/>
        </a:p>
      </dgm:t>
    </dgm:pt>
    <dgm:pt modelId="{FC3FEE06-6FF8-4548-B10C-7CCA5FE8187A}" type="sibTrans" cxnId="{57EA22E8-26D5-4321-8015-E4C6A294FB45}">
      <dgm:prSet/>
      <dgm:spPr/>
      <dgm:t>
        <a:bodyPr/>
        <a:lstStyle/>
        <a:p>
          <a:endParaRPr lang="zh-TW" altLang="en-US"/>
        </a:p>
      </dgm:t>
    </dgm:pt>
    <dgm:pt modelId="{4354D489-87D5-4BBD-99D1-179FACBEC662}">
      <dgm:prSet phldrT="[文字]"/>
      <dgm:spPr/>
      <dgm:t>
        <a:bodyPr/>
        <a:lstStyle/>
        <a:p>
          <a:r>
            <a:rPr lang="en-US" altLang="zh-TW" dirty="0"/>
            <a:t>ONNX</a:t>
          </a:r>
          <a:endParaRPr lang="zh-TW" altLang="en-US" dirty="0"/>
        </a:p>
      </dgm:t>
    </dgm:pt>
    <dgm:pt modelId="{301ED94B-BFFD-45E0-BFC9-0C922AE5F0E0}" type="parTrans" cxnId="{C8D4AC8F-87F3-4627-AAD9-A5519D19C070}">
      <dgm:prSet/>
      <dgm:spPr/>
      <dgm:t>
        <a:bodyPr/>
        <a:lstStyle/>
        <a:p>
          <a:endParaRPr lang="zh-TW" altLang="en-US"/>
        </a:p>
      </dgm:t>
    </dgm:pt>
    <dgm:pt modelId="{3F823D60-09CF-4A7B-93D0-59FDF2A80DFC}" type="sibTrans" cxnId="{C8D4AC8F-87F3-4627-AAD9-A5519D19C070}">
      <dgm:prSet/>
      <dgm:spPr/>
      <dgm:t>
        <a:bodyPr/>
        <a:lstStyle/>
        <a:p>
          <a:endParaRPr lang="zh-TW" altLang="en-US"/>
        </a:p>
      </dgm:t>
    </dgm:pt>
    <dgm:pt modelId="{A713C71D-DDFE-4C2E-840E-562CAB66E983}">
      <dgm:prSet phldrT="[文字]"/>
      <dgm:spPr/>
      <dgm:t>
        <a:bodyPr/>
        <a:lstStyle/>
        <a:p>
          <a:r>
            <a:rPr lang="en-US" altLang="zh-TW" dirty="0"/>
            <a:t>TensorRT</a:t>
          </a:r>
          <a:endParaRPr lang="zh-TW" altLang="en-US" dirty="0"/>
        </a:p>
      </dgm:t>
    </dgm:pt>
    <dgm:pt modelId="{FEB3472F-E437-4E01-B657-7A0D2D867024}" type="parTrans" cxnId="{79E83020-979D-4C59-80B5-45D84D132FA2}">
      <dgm:prSet/>
      <dgm:spPr/>
      <dgm:t>
        <a:bodyPr/>
        <a:lstStyle/>
        <a:p>
          <a:endParaRPr lang="zh-TW" altLang="en-US"/>
        </a:p>
      </dgm:t>
    </dgm:pt>
    <dgm:pt modelId="{ADBB6FD7-662B-4C08-8AE6-4AE2AAF0DC74}" type="sibTrans" cxnId="{79E83020-979D-4C59-80B5-45D84D132FA2}">
      <dgm:prSet/>
      <dgm:spPr/>
      <dgm:t>
        <a:bodyPr/>
        <a:lstStyle/>
        <a:p>
          <a:endParaRPr lang="zh-TW" altLang="en-US"/>
        </a:p>
      </dgm:t>
    </dgm:pt>
    <dgm:pt modelId="{91066F2D-25E4-4FF1-99C7-9CDCC86E7FB6}" type="pres">
      <dgm:prSet presAssocID="{8D7D6FF6-BBBB-4A4D-ABE1-751641B52580}" presName="Name0" presStyleCnt="0">
        <dgm:presLayoutVars>
          <dgm:dir/>
          <dgm:animLvl val="lvl"/>
          <dgm:resizeHandles val="exact"/>
        </dgm:presLayoutVars>
      </dgm:prSet>
      <dgm:spPr/>
    </dgm:pt>
    <dgm:pt modelId="{2371D079-9D23-463F-80B7-863B49ACA32B}" type="pres">
      <dgm:prSet presAssocID="{10B70086-8484-48FE-9E33-C0006FE2A60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765D12-7B65-4B4D-A141-A9B5FD4A7F98}" type="pres">
      <dgm:prSet presAssocID="{FC3FEE06-6FF8-4548-B10C-7CCA5FE8187A}" presName="parTxOnlySpace" presStyleCnt="0"/>
      <dgm:spPr/>
    </dgm:pt>
    <dgm:pt modelId="{003ECAC1-4B4B-4CAF-8949-526F8E2CA8FF}" type="pres">
      <dgm:prSet presAssocID="{4354D489-87D5-4BBD-99D1-179FACBEC66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58DBEF6-8EF2-43CB-AFC7-0BAB66D5D9BF}" type="pres">
      <dgm:prSet presAssocID="{3F823D60-09CF-4A7B-93D0-59FDF2A80DFC}" presName="parTxOnlySpace" presStyleCnt="0"/>
      <dgm:spPr/>
    </dgm:pt>
    <dgm:pt modelId="{817A905D-1EF7-4BE6-923D-80DD9637179F}" type="pres">
      <dgm:prSet presAssocID="{A713C71D-DDFE-4C2E-840E-562CAB66E9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9E83020-979D-4C59-80B5-45D84D132FA2}" srcId="{8D7D6FF6-BBBB-4A4D-ABE1-751641B52580}" destId="{A713C71D-DDFE-4C2E-840E-562CAB66E983}" srcOrd="2" destOrd="0" parTransId="{FEB3472F-E437-4E01-B657-7A0D2D867024}" sibTransId="{ADBB6FD7-662B-4C08-8AE6-4AE2AAF0DC74}"/>
    <dgm:cxn modelId="{016DF02C-4C99-485F-A0BE-52022F57C019}" type="presOf" srcId="{4354D489-87D5-4BBD-99D1-179FACBEC662}" destId="{003ECAC1-4B4B-4CAF-8949-526F8E2CA8FF}" srcOrd="0" destOrd="0" presId="urn:microsoft.com/office/officeart/2005/8/layout/chevron1"/>
    <dgm:cxn modelId="{0D1AE040-9054-49B2-97D0-71337DEAB905}" type="presOf" srcId="{8D7D6FF6-BBBB-4A4D-ABE1-751641B52580}" destId="{91066F2D-25E4-4FF1-99C7-9CDCC86E7FB6}" srcOrd="0" destOrd="0" presId="urn:microsoft.com/office/officeart/2005/8/layout/chevron1"/>
    <dgm:cxn modelId="{463BDA7A-C1C2-4EF1-A8D6-E7318FDE2777}" type="presOf" srcId="{10B70086-8484-48FE-9E33-C0006FE2A605}" destId="{2371D079-9D23-463F-80B7-863B49ACA32B}" srcOrd="0" destOrd="0" presId="urn:microsoft.com/office/officeart/2005/8/layout/chevron1"/>
    <dgm:cxn modelId="{C8D4AC8F-87F3-4627-AAD9-A5519D19C070}" srcId="{8D7D6FF6-BBBB-4A4D-ABE1-751641B52580}" destId="{4354D489-87D5-4BBD-99D1-179FACBEC662}" srcOrd="1" destOrd="0" parTransId="{301ED94B-BFFD-45E0-BFC9-0C922AE5F0E0}" sibTransId="{3F823D60-09CF-4A7B-93D0-59FDF2A80DFC}"/>
    <dgm:cxn modelId="{AF3F77CC-D4A7-427E-9936-DBF94A62A63D}" type="presOf" srcId="{A713C71D-DDFE-4C2E-840E-562CAB66E983}" destId="{817A905D-1EF7-4BE6-923D-80DD9637179F}" srcOrd="0" destOrd="0" presId="urn:microsoft.com/office/officeart/2005/8/layout/chevron1"/>
    <dgm:cxn modelId="{57EA22E8-26D5-4321-8015-E4C6A294FB45}" srcId="{8D7D6FF6-BBBB-4A4D-ABE1-751641B52580}" destId="{10B70086-8484-48FE-9E33-C0006FE2A605}" srcOrd="0" destOrd="0" parTransId="{F452D544-DAB0-467D-B6ED-17B21E5B3A51}" sibTransId="{FC3FEE06-6FF8-4548-B10C-7CCA5FE8187A}"/>
    <dgm:cxn modelId="{9B10FCDB-98CB-427E-AC58-F7C3455DD040}" type="presParOf" srcId="{91066F2D-25E4-4FF1-99C7-9CDCC86E7FB6}" destId="{2371D079-9D23-463F-80B7-863B49ACA32B}" srcOrd="0" destOrd="0" presId="urn:microsoft.com/office/officeart/2005/8/layout/chevron1"/>
    <dgm:cxn modelId="{92B938C2-32E6-4651-8CD1-3EAE2065CB62}" type="presParOf" srcId="{91066F2D-25E4-4FF1-99C7-9CDCC86E7FB6}" destId="{69765D12-7B65-4B4D-A141-A9B5FD4A7F98}" srcOrd="1" destOrd="0" presId="urn:microsoft.com/office/officeart/2005/8/layout/chevron1"/>
    <dgm:cxn modelId="{6E0CF0CF-4CE1-486C-AD8A-5238A3E69195}" type="presParOf" srcId="{91066F2D-25E4-4FF1-99C7-9CDCC86E7FB6}" destId="{003ECAC1-4B4B-4CAF-8949-526F8E2CA8FF}" srcOrd="2" destOrd="0" presId="urn:microsoft.com/office/officeart/2005/8/layout/chevron1"/>
    <dgm:cxn modelId="{E893BD7F-DAD4-4BCF-94DC-0350F7E50C90}" type="presParOf" srcId="{91066F2D-25E4-4FF1-99C7-9CDCC86E7FB6}" destId="{558DBEF6-8EF2-43CB-AFC7-0BAB66D5D9BF}" srcOrd="3" destOrd="0" presId="urn:microsoft.com/office/officeart/2005/8/layout/chevron1"/>
    <dgm:cxn modelId="{F5F81096-AC5C-4EA7-8C46-44BBB2DD339B}" type="presParOf" srcId="{91066F2D-25E4-4FF1-99C7-9CDCC86E7FB6}" destId="{817A905D-1EF7-4BE6-923D-80DD9637179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D6FF6-BBBB-4A4D-ABE1-751641B525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B70086-8484-48FE-9E33-C0006FE2A605}">
      <dgm:prSet phldrT="[文字]"/>
      <dgm:spPr/>
      <dgm:t>
        <a:bodyPr/>
        <a:lstStyle/>
        <a:p>
          <a:r>
            <a:rPr lang="en-US" altLang="zh-TW" dirty="0" err="1"/>
            <a:t>Caffe</a:t>
          </a:r>
          <a:endParaRPr lang="zh-TW" altLang="en-US" dirty="0"/>
        </a:p>
      </dgm:t>
    </dgm:pt>
    <dgm:pt modelId="{F452D544-DAB0-467D-B6ED-17B21E5B3A51}" type="parTrans" cxnId="{57EA22E8-26D5-4321-8015-E4C6A294FB45}">
      <dgm:prSet/>
      <dgm:spPr/>
      <dgm:t>
        <a:bodyPr/>
        <a:lstStyle/>
        <a:p>
          <a:endParaRPr lang="zh-TW" altLang="en-US"/>
        </a:p>
      </dgm:t>
    </dgm:pt>
    <dgm:pt modelId="{FC3FEE06-6FF8-4548-B10C-7CCA5FE8187A}" type="sibTrans" cxnId="{57EA22E8-26D5-4321-8015-E4C6A294FB45}">
      <dgm:prSet/>
      <dgm:spPr/>
      <dgm:t>
        <a:bodyPr/>
        <a:lstStyle/>
        <a:p>
          <a:endParaRPr lang="zh-TW" altLang="en-US"/>
        </a:p>
      </dgm:t>
    </dgm:pt>
    <dgm:pt modelId="{A713C71D-DDFE-4C2E-840E-562CAB66E983}">
      <dgm:prSet phldrT="[文字]"/>
      <dgm:spPr/>
      <dgm:t>
        <a:bodyPr/>
        <a:lstStyle/>
        <a:p>
          <a:r>
            <a:rPr lang="en-US" altLang="zh-TW" dirty="0"/>
            <a:t>TensorRT</a:t>
          </a:r>
          <a:endParaRPr lang="zh-TW" altLang="en-US" dirty="0"/>
        </a:p>
      </dgm:t>
    </dgm:pt>
    <dgm:pt modelId="{FEB3472F-E437-4E01-B657-7A0D2D867024}" type="parTrans" cxnId="{79E83020-979D-4C59-80B5-45D84D132FA2}">
      <dgm:prSet/>
      <dgm:spPr/>
      <dgm:t>
        <a:bodyPr/>
        <a:lstStyle/>
        <a:p>
          <a:endParaRPr lang="zh-TW" altLang="en-US"/>
        </a:p>
      </dgm:t>
    </dgm:pt>
    <dgm:pt modelId="{ADBB6FD7-662B-4C08-8AE6-4AE2AAF0DC74}" type="sibTrans" cxnId="{79E83020-979D-4C59-80B5-45D84D132FA2}">
      <dgm:prSet/>
      <dgm:spPr/>
      <dgm:t>
        <a:bodyPr/>
        <a:lstStyle/>
        <a:p>
          <a:endParaRPr lang="zh-TW" altLang="en-US"/>
        </a:p>
      </dgm:t>
    </dgm:pt>
    <dgm:pt modelId="{91066F2D-25E4-4FF1-99C7-9CDCC86E7FB6}" type="pres">
      <dgm:prSet presAssocID="{8D7D6FF6-BBBB-4A4D-ABE1-751641B52580}" presName="Name0" presStyleCnt="0">
        <dgm:presLayoutVars>
          <dgm:dir/>
          <dgm:animLvl val="lvl"/>
          <dgm:resizeHandles val="exact"/>
        </dgm:presLayoutVars>
      </dgm:prSet>
      <dgm:spPr/>
    </dgm:pt>
    <dgm:pt modelId="{2371D079-9D23-463F-80B7-863B49ACA32B}" type="pres">
      <dgm:prSet presAssocID="{10B70086-8484-48FE-9E33-C0006FE2A60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9765D12-7B65-4B4D-A141-A9B5FD4A7F98}" type="pres">
      <dgm:prSet presAssocID="{FC3FEE06-6FF8-4548-B10C-7CCA5FE8187A}" presName="parTxOnlySpace" presStyleCnt="0"/>
      <dgm:spPr/>
    </dgm:pt>
    <dgm:pt modelId="{817A905D-1EF7-4BE6-923D-80DD9637179F}" type="pres">
      <dgm:prSet presAssocID="{A713C71D-DDFE-4C2E-840E-562CAB66E98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9E83020-979D-4C59-80B5-45D84D132FA2}" srcId="{8D7D6FF6-BBBB-4A4D-ABE1-751641B52580}" destId="{A713C71D-DDFE-4C2E-840E-562CAB66E983}" srcOrd="1" destOrd="0" parTransId="{FEB3472F-E437-4E01-B657-7A0D2D867024}" sibTransId="{ADBB6FD7-662B-4C08-8AE6-4AE2AAF0DC74}"/>
    <dgm:cxn modelId="{0D1AE040-9054-49B2-97D0-71337DEAB905}" type="presOf" srcId="{8D7D6FF6-BBBB-4A4D-ABE1-751641B52580}" destId="{91066F2D-25E4-4FF1-99C7-9CDCC86E7FB6}" srcOrd="0" destOrd="0" presId="urn:microsoft.com/office/officeart/2005/8/layout/chevron1"/>
    <dgm:cxn modelId="{463BDA7A-C1C2-4EF1-A8D6-E7318FDE2777}" type="presOf" srcId="{10B70086-8484-48FE-9E33-C0006FE2A605}" destId="{2371D079-9D23-463F-80B7-863B49ACA32B}" srcOrd="0" destOrd="0" presId="urn:microsoft.com/office/officeart/2005/8/layout/chevron1"/>
    <dgm:cxn modelId="{AF3F77CC-D4A7-427E-9936-DBF94A62A63D}" type="presOf" srcId="{A713C71D-DDFE-4C2E-840E-562CAB66E983}" destId="{817A905D-1EF7-4BE6-923D-80DD9637179F}" srcOrd="0" destOrd="0" presId="urn:microsoft.com/office/officeart/2005/8/layout/chevron1"/>
    <dgm:cxn modelId="{57EA22E8-26D5-4321-8015-E4C6A294FB45}" srcId="{8D7D6FF6-BBBB-4A4D-ABE1-751641B52580}" destId="{10B70086-8484-48FE-9E33-C0006FE2A605}" srcOrd="0" destOrd="0" parTransId="{F452D544-DAB0-467D-B6ED-17B21E5B3A51}" sibTransId="{FC3FEE06-6FF8-4548-B10C-7CCA5FE8187A}"/>
    <dgm:cxn modelId="{9B10FCDB-98CB-427E-AC58-F7C3455DD040}" type="presParOf" srcId="{91066F2D-25E4-4FF1-99C7-9CDCC86E7FB6}" destId="{2371D079-9D23-463F-80B7-863B49ACA32B}" srcOrd="0" destOrd="0" presId="urn:microsoft.com/office/officeart/2005/8/layout/chevron1"/>
    <dgm:cxn modelId="{92B938C2-32E6-4651-8CD1-3EAE2065CB62}" type="presParOf" srcId="{91066F2D-25E4-4FF1-99C7-9CDCC86E7FB6}" destId="{69765D12-7B65-4B4D-A141-A9B5FD4A7F98}" srcOrd="1" destOrd="0" presId="urn:microsoft.com/office/officeart/2005/8/layout/chevron1"/>
    <dgm:cxn modelId="{F5F81096-AC5C-4EA7-8C46-44BBB2DD339B}" type="presParOf" srcId="{91066F2D-25E4-4FF1-99C7-9CDCC86E7FB6}" destId="{817A905D-1EF7-4BE6-923D-80DD9637179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D6FF6-BBBB-4A4D-ABE1-751641B525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B70086-8484-48FE-9E33-C0006FE2A605}">
      <dgm:prSet phldrT="[文字]"/>
      <dgm:spPr/>
      <dgm:t>
        <a:bodyPr/>
        <a:lstStyle/>
        <a:p>
          <a:r>
            <a:rPr lang="en-US" altLang="zh-TW" dirty="0" err="1"/>
            <a:t>TensorFlow</a:t>
          </a:r>
          <a:endParaRPr lang="zh-TW" altLang="en-US" dirty="0"/>
        </a:p>
      </dgm:t>
    </dgm:pt>
    <dgm:pt modelId="{F452D544-DAB0-467D-B6ED-17B21E5B3A51}" type="parTrans" cxnId="{57EA22E8-26D5-4321-8015-E4C6A294FB45}">
      <dgm:prSet/>
      <dgm:spPr/>
      <dgm:t>
        <a:bodyPr/>
        <a:lstStyle/>
        <a:p>
          <a:endParaRPr lang="zh-TW" altLang="en-US"/>
        </a:p>
      </dgm:t>
    </dgm:pt>
    <dgm:pt modelId="{FC3FEE06-6FF8-4548-B10C-7CCA5FE8187A}" type="sibTrans" cxnId="{57EA22E8-26D5-4321-8015-E4C6A294FB45}">
      <dgm:prSet/>
      <dgm:spPr/>
      <dgm:t>
        <a:bodyPr/>
        <a:lstStyle/>
        <a:p>
          <a:endParaRPr lang="zh-TW" altLang="en-US"/>
        </a:p>
      </dgm:t>
    </dgm:pt>
    <dgm:pt modelId="{4354D489-87D5-4BBD-99D1-179FACBEC662}">
      <dgm:prSet phldrT="[文字]"/>
      <dgm:spPr/>
      <dgm:t>
        <a:bodyPr/>
        <a:lstStyle/>
        <a:p>
          <a:r>
            <a:rPr lang="en-US" altLang="zh-TW" dirty="0"/>
            <a:t>UFF</a:t>
          </a:r>
          <a:endParaRPr lang="zh-TW" altLang="en-US" dirty="0"/>
        </a:p>
      </dgm:t>
    </dgm:pt>
    <dgm:pt modelId="{301ED94B-BFFD-45E0-BFC9-0C922AE5F0E0}" type="parTrans" cxnId="{C8D4AC8F-87F3-4627-AAD9-A5519D19C070}">
      <dgm:prSet/>
      <dgm:spPr/>
      <dgm:t>
        <a:bodyPr/>
        <a:lstStyle/>
        <a:p>
          <a:endParaRPr lang="zh-TW" altLang="en-US"/>
        </a:p>
      </dgm:t>
    </dgm:pt>
    <dgm:pt modelId="{3F823D60-09CF-4A7B-93D0-59FDF2A80DFC}" type="sibTrans" cxnId="{C8D4AC8F-87F3-4627-AAD9-A5519D19C070}">
      <dgm:prSet/>
      <dgm:spPr/>
      <dgm:t>
        <a:bodyPr/>
        <a:lstStyle/>
        <a:p>
          <a:endParaRPr lang="zh-TW" altLang="en-US"/>
        </a:p>
      </dgm:t>
    </dgm:pt>
    <dgm:pt modelId="{A713C71D-DDFE-4C2E-840E-562CAB66E983}">
      <dgm:prSet phldrT="[文字]"/>
      <dgm:spPr/>
      <dgm:t>
        <a:bodyPr/>
        <a:lstStyle/>
        <a:p>
          <a:r>
            <a:rPr lang="en-US" altLang="zh-TW" dirty="0"/>
            <a:t>TensorRT</a:t>
          </a:r>
          <a:endParaRPr lang="zh-TW" altLang="en-US" dirty="0"/>
        </a:p>
      </dgm:t>
    </dgm:pt>
    <dgm:pt modelId="{FEB3472F-E437-4E01-B657-7A0D2D867024}" type="parTrans" cxnId="{79E83020-979D-4C59-80B5-45D84D132FA2}">
      <dgm:prSet/>
      <dgm:spPr/>
      <dgm:t>
        <a:bodyPr/>
        <a:lstStyle/>
        <a:p>
          <a:endParaRPr lang="zh-TW" altLang="en-US"/>
        </a:p>
      </dgm:t>
    </dgm:pt>
    <dgm:pt modelId="{ADBB6FD7-662B-4C08-8AE6-4AE2AAF0DC74}" type="sibTrans" cxnId="{79E83020-979D-4C59-80B5-45D84D132FA2}">
      <dgm:prSet/>
      <dgm:spPr/>
      <dgm:t>
        <a:bodyPr/>
        <a:lstStyle/>
        <a:p>
          <a:endParaRPr lang="zh-TW" altLang="en-US"/>
        </a:p>
      </dgm:t>
    </dgm:pt>
    <dgm:pt modelId="{91066F2D-25E4-4FF1-99C7-9CDCC86E7FB6}" type="pres">
      <dgm:prSet presAssocID="{8D7D6FF6-BBBB-4A4D-ABE1-751641B52580}" presName="Name0" presStyleCnt="0">
        <dgm:presLayoutVars>
          <dgm:dir/>
          <dgm:animLvl val="lvl"/>
          <dgm:resizeHandles val="exact"/>
        </dgm:presLayoutVars>
      </dgm:prSet>
      <dgm:spPr/>
    </dgm:pt>
    <dgm:pt modelId="{2371D079-9D23-463F-80B7-863B49ACA32B}" type="pres">
      <dgm:prSet presAssocID="{10B70086-8484-48FE-9E33-C0006FE2A60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765D12-7B65-4B4D-A141-A9B5FD4A7F98}" type="pres">
      <dgm:prSet presAssocID="{FC3FEE06-6FF8-4548-B10C-7CCA5FE8187A}" presName="parTxOnlySpace" presStyleCnt="0"/>
      <dgm:spPr/>
    </dgm:pt>
    <dgm:pt modelId="{003ECAC1-4B4B-4CAF-8949-526F8E2CA8FF}" type="pres">
      <dgm:prSet presAssocID="{4354D489-87D5-4BBD-99D1-179FACBEC66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58DBEF6-8EF2-43CB-AFC7-0BAB66D5D9BF}" type="pres">
      <dgm:prSet presAssocID="{3F823D60-09CF-4A7B-93D0-59FDF2A80DFC}" presName="parTxOnlySpace" presStyleCnt="0"/>
      <dgm:spPr/>
    </dgm:pt>
    <dgm:pt modelId="{817A905D-1EF7-4BE6-923D-80DD9637179F}" type="pres">
      <dgm:prSet presAssocID="{A713C71D-DDFE-4C2E-840E-562CAB66E9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9E83020-979D-4C59-80B5-45D84D132FA2}" srcId="{8D7D6FF6-BBBB-4A4D-ABE1-751641B52580}" destId="{A713C71D-DDFE-4C2E-840E-562CAB66E983}" srcOrd="2" destOrd="0" parTransId="{FEB3472F-E437-4E01-B657-7A0D2D867024}" sibTransId="{ADBB6FD7-662B-4C08-8AE6-4AE2AAF0DC74}"/>
    <dgm:cxn modelId="{016DF02C-4C99-485F-A0BE-52022F57C019}" type="presOf" srcId="{4354D489-87D5-4BBD-99D1-179FACBEC662}" destId="{003ECAC1-4B4B-4CAF-8949-526F8E2CA8FF}" srcOrd="0" destOrd="0" presId="urn:microsoft.com/office/officeart/2005/8/layout/chevron1"/>
    <dgm:cxn modelId="{0D1AE040-9054-49B2-97D0-71337DEAB905}" type="presOf" srcId="{8D7D6FF6-BBBB-4A4D-ABE1-751641B52580}" destId="{91066F2D-25E4-4FF1-99C7-9CDCC86E7FB6}" srcOrd="0" destOrd="0" presId="urn:microsoft.com/office/officeart/2005/8/layout/chevron1"/>
    <dgm:cxn modelId="{463BDA7A-C1C2-4EF1-A8D6-E7318FDE2777}" type="presOf" srcId="{10B70086-8484-48FE-9E33-C0006FE2A605}" destId="{2371D079-9D23-463F-80B7-863B49ACA32B}" srcOrd="0" destOrd="0" presId="urn:microsoft.com/office/officeart/2005/8/layout/chevron1"/>
    <dgm:cxn modelId="{C8D4AC8F-87F3-4627-AAD9-A5519D19C070}" srcId="{8D7D6FF6-BBBB-4A4D-ABE1-751641B52580}" destId="{4354D489-87D5-4BBD-99D1-179FACBEC662}" srcOrd="1" destOrd="0" parTransId="{301ED94B-BFFD-45E0-BFC9-0C922AE5F0E0}" sibTransId="{3F823D60-09CF-4A7B-93D0-59FDF2A80DFC}"/>
    <dgm:cxn modelId="{AF3F77CC-D4A7-427E-9936-DBF94A62A63D}" type="presOf" srcId="{A713C71D-DDFE-4C2E-840E-562CAB66E983}" destId="{817A905D-1EF7-4BE6-923D-80DD9637179F}" srcOrd="0" destOrd="0" presId="urn:microsoft.com/office/officeart/2005/8/layout/chevron1"/>
    <dgm:cxn modelId="{57EA22E8-26D5-4321-8015-E4C6A294FB45}" srcId="{8D7D6FF6-BBBB-4A4D-ABE1-751641B52580}" destId="{10B70086-8484-48FE-9E33-C0006FE2A605}" srcOrd="0" destOrd="0" parTransId="{F452D544-DAB0-467D-B6ED-17B21E5B3A51}" sibTransId="{FC3FEE06-6FF8-4548-B10C-7CCA5FE8187A}"/>
    <dgm:cxn modelId="{9B10FCDB-98CB-427E-AC58-F7C3455DD040}" type="presParOf" srcId="{91066F2D-25E4-4FF1-99C7-9CDCC86E7FB6}" destId="{2371D079-9D23-463F-80B7-863B49ACA32B}" srcOrd="0" destOrd="0" presId="urn:microsoft.com/office/officeart/2005/8/layout/chevron1"/>
    <dgm:cxn modelId="{92B938C2-32E6-4651-8CD1-3EAE2065CB62}" type="presParOf" srcId="{91066F2D-25E4-4FF1-99C7-9CDCC86E7FB6}" destId="{69765D12-7B65-4B4D-A141-A9B5FD4A7F98}" srcOrd="1" destOrd="0" presId="urn:microsoft.com/office/officeart/2005/8/layout/chevron1"/>
    <dgm:cxn modelId="{6E0CF0CF-4CE1-486C-AD8A-5238A3E69195}" type="presParOf" srcId="{91066F2D-25E4-4FF1-99C7-9CDCC86E7FB6}" destId="{003ECAC1-4B4B-4CAF-8949-526F8E2CA8FF}" srcOrd="2" destOrd="0" presId="urn:microsoft.com/office/officeart/2005/8/layout/chevron1"/>
    <dgm:cxn modelId="{E893BD7F-DAD4-4BCF-94DC-0350F7E50C90}" type="presParOf" srcId="{91066F2D-25E4-4FF1-99C7-9CDCC86E7FB6}" destId="{558DBEF6-8EF2-43CB-AFC7-0BAB66D5D9BF}" srcOrd="3" destOrd="0" presId="urn:microsoft.com/office/officeart/2005/8/layout/chevron1"/>
    <dgm:cxn modelId="{F5F81096-AC5C-4EA7-8C46-44BBB2DD339B}" type="presParOf" srcId="{91066F2D-25E4-4FF1-99C7-9CDCC86E7FB6}" destId="{817A905D-1EF7-4BE6-923D-80DD9637179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38544-0433-4CC2-AAC8-AD66EEACF2A2}">
      <dsp:nvSpPr>
        <dsp:cNvPr id="0" name=""/>
        <dsp:cNvSpPr/>
      </dsp:nvSpPr>
      <dsp:spPr>
        <a:xfrm>
          <a:off x="2577" y="714917"/>
          <a:ext cx="1126943" cy="195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Download model</a:t>
          </a:r>
          <a:endParaRPr lang="zh-TW" alt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200" kern="1200" dirty="0" err="1"/>
            <a:t>Darknet</a:t>
          </a:r>
          <a:r>
            <a:rPr lang="en-US" altLang="zh-TW" sz="1200" kern="1200" dirty="0"/>
            <a:t>: Yolov3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200" kern="1200" dirty="0" err="1"/>
            <a:t>Caffe</a:t>
          </a:r>
          <a:r>
            <a:rPr lang="en-US" altLang="zh-TW" sz="1200" kern="1200" dirty="0"/>
            <a:t>: </a:t>
          </a:r>
          <a:r>
            <a:rPr lang="en-US" altLang="zh-TW" sz="1200" kern="1200" dirty="0" err="1"/>
            <a:t>Googlenet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200" kern="1200" dirty="0" err="1"/>
            <a:t>TensorFlow</a:t>
          </a:r>
          <a:r>
            <a:rPr lang="en-US" altLang="zh-TW" sz="1200" kern="1200" dirty="0"/>
            <a:t>: SSD-inception</a:t>
          </a:r>
          <a:endParaRPr lang="zh-TW" altLang="en-US" sz="1200" kern="1200" dirty="0"/>
        </a:p>
      </dsp:txBody>
      <dsp:txXfrm>
        <a:off x="35584" y="747924"/>
        <a:ext cx="1060929" cy="1888527"/>
      </dsp:txXfrm>
    </dsp:sp>
    <dsp:sp modelId="{8DC606E6-52EB-47D8-B75C-0CC7305DAAF2}">
      <dsp:nvSpPr>
        <dsp:cNvPr id="0" name=""/>
        <dsp:cNvSpPr/>
      </dsp:nvSpPr>
      <dsp:spPr>
        <a:xfrm>
          <a:off x="1242214" y="1552447"/>
          <a:ext cx="238911" cy="279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1242214" y="1608343"/>
        <a:ext cx="167238" cy="167689"/>
      </dsp:txXfrm>
    </dsp:sp>
    <dsp:sp modelId="{03BD161D-C11E-458A-99E0-EFCD035F4B25}">
      <dsp:nvSpPr>
        <dsp:cNvPr id="0" name=""/>
        <dsp:cNvSpPr/>
      </dsp:nvSpPr>
      <dsp:spPr>
        <a:xfrm>
          <a:off x="1580297" y="714917"/>
          <a:ext cx="1126943" cy="195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Convert to UFF/ONNX</a:t>
          </a:r>
          <a:endParaRPr lang="zh-TW" altLang="en-US" sz="1600" kern="1200" dirty="0"/>
        </a:p>
      </dsp:txBody>
      <dsp:txXfrm>
        <a:off x="1613304" y="747924"/>
        <a:ext cx="1060929" cy="1888527"/>
      </dsp:txXfrm>
    </dsp:sp>
    <dsp:sp modelId="{E023D294-B497-4A55-89BC-51123C17D075}">
      <dsp:nvSpPr>
        <dsp:cNvPr id="0" name=""/>
        <dsp:cNvSpPr/>
      </dsp:nvSpPr>
      <dsp:spPr>
        <a:xfrm>
          <a:off x="2819935" y="1552447"/>
          <a:ext cx="238911" cy="279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2819935" y="1608343"/>
        <a:ext cx="167238" cy="167689"/>
      </dsp:txXfrm>
    </dsp:sp>
    <dsp:sp modelId="{0F98489B-C0FC-4141-95AA-BF4F6E5F371C}">
      <dsp:nvSpPr>
        <dsp:cNvPr id="0" name=""/>
        <dsp:cNvSpPr/>
      </dsp:nvSpPr>
      <dsp:spPr>
        <a:xfrm>
          <a:off x="3158018" y="714917"/>
          <a:ext cx="1126943" cy="195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Convert to TensorRT</a:t>
          </a:r>
          <a:endParaRPr lang="zh-TW" altLang="en-US" sz="1600" kern="1200" dirty="0"/>
        </a:p>
      </dsp:txBody>
      <dsp:txXfrm>
        <a:off x="3191025" y="747924"/>
        <a:ext cx="1060929" cy="1888527"/>
      </dsp:txXfrm>
    </dsp:sp>
    <dsp:sp modelId="{15CD9CFC-B5B9-4695-85CA-525676C9A7CA}">
      <dsp:nvSpPr>
        <dsp:cNvPr id="0" name=""/>
        <dsp:cNvSpPr/>
      </dsp:nvSpPr>
      <dsp:spPr>
        <a:xfrm>
          <a:off x="4397655" y="1552447"/>
          <a:ext cx="238911" cy="279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4397655" y="1608343"/>
        <a:ext cx="167238" cy="167689"/>
      </dsp:txXfrm>
    </dsp:sp>
    <dsp:sp modelId="{6D5ECBC2-859A-4DB0-802F-DE1FFF981121}">
      <dsp:nvSpPr>
        <dsp:cNvPr id="0" name=""/>
        <dsp:cNvSpPr/>
      </dsp:nvSpPr>
      <dsp:spPr>
        <a:xfrm>
          <a:off x="4735738" y="714917"/>
          <a:ext cx="1126943" cy="195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Do inference</a:t>
          </a:r>
          <a:endParaRPr lang="zh-TW" altLang="en-US" sz="1600" kern="1200" dirty="0"/>
        </a:p>
      </dsp:txBody>
      <dsp:txXfrm>
        <a:off x="4768745" y="747924"/>
        <a:ext cx="1060929" cy="1888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1D079-9D23-463F-80B7-863B49ACA32B}">
      <dsp:nvSpPr>
        <dsp:cNvPr id="0" name=""/>
        <dsp:cNvSpPr/>
      </dsp:nvSpPr>
      <dsp:spPr>
        <a:xfrm>
          <a:off x="1212" y="1311715"/>
          <a:ext cx="1476657" cy="590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 err="1"/>
            <a:t>Darknet</a:t>
          </a:r>
          <a:endParaRPr lang="zh-TW" altLang="en-US" sz="1600" kern="1200" dirty="0"/>
        </a:p>
      </dsp:txBody>
      <dsp:txXfrm>
        <a:off x="296544" y="1311715"/>
        <a:ext cx="885994" cy="590663"/>
      </dsp:txXfrm>
    </dsp:sp>
    <dsp:sp modelId="{003ECAC1-4B4B-4CAF-8949-526F8E2CA8FF}">
      <dsp:nvSpPr>
        <dsp:cNvPr id="0" name=""/>
        <dsp:cNvSpPr/>
      </dsp:nvSpPr>
      <dsp:spPr>
        <a:xfrm>
          <a:off x="1330204" y="1311715"/>
          <a:ext cx="1476657" cy="590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ONNX</a:t>
          </a:r>
          <a:endParaRPr lang="zh-TW" altLang="en-US" sz="1600" kern="1200" dirty="0"/>
        </a:p>
      </dsp:txBody>
      <dsp:txXfrm>
        <a:off x="1625536" y="1311715"/>
        <a:ext cx="885994" cy="590663"/>
      </dsp:txXfrm>
    </dsp:sp>
    <dsp:sp modelId="{817A905D-1EF7-4BE6-923D-80DD9637179F}">
      <dsp:nvSpPr>
        <dsp:cNvPr id="0" name=""/>
        <dsp:cNvSpPr/>
      </dsp:nvSpPr>
      <dsp:spPr>
        <a:xfrm>
          <a:off x="2659196" y="1311715"/>
          <a:ext cx="1476657" cy="590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TensorRT</a:t>
          </a:r>
          <a:endParaRPr lang="zh-TW" altLang="en-US" sz="1600" kern="1200" dirty="0"/>
        </a:p>
      </dsp:txBody>
      <dsp:txXfrm>
        <a:off x="2954528" y="1311715"/>
        <a:ext cx="885994" cy="590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1D079-9D23-463F-80B7-863B49ACA32B}">
      <dsp:nvSpPr>
        <dsp:cNvPr id="0" name=""/>
        <dsp:cNvSpPr/>
      </dsp:nvSpPr>
      <dsp:spPr>
        <a:xfrm>
          <a:off x="3636" y="1172332"/>
          <a:ext cx="2173575" cy="869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 err="1"/>
            <a:t>Caffe</a:t>
          </a:r>
          <a:endParaRPr lang="zh-TW" altLang="en-US" sz="2400" kern="1200" dirty="0"/>
        </a:p>
      </dsp:txBody>
      <dsp:txXfrm>
        <a:off x="438351" y="1172332"/>
        <a:ext cx="1304145" cy="869430"/>
      </dsp:txXfrm>
    </dsp:sp>
    <dsp:sp modelId="{817A905D-1EF7-4BE6-923D-80DD9637179F}">
      <dsp:nvSpPr>
        <dsp:cNvPr id="0" name=""/>
        <dsp:cNvSpPr/>
      </dsp:nvSpPr>
      <dsp:spPr>
        <a:xfrm>
          <a:off x="1959854" y="1172332"/>
          <a:ext cx="2173575" cy="869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TensorRT</a:t>
          </a:r>
          <a:endParaRPr lang="zh-TW" altLang="en-US" sz="2400" kern="1200" dirty="0"/>
        </a:p>
      </dsp:txBody>
      <dsp:txXfrm>
        <a:off x="2394569" y="1172332"/>
        <a:ext cx="1304145" cy="869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1D079-9D23-463F-80B7-863B49ACA32B}">
      <dsp:nvSpPr>
        <dsp:cNvPr id="0" name=""/>
        <dsp:cNvSpPr/>
      </dsp:nvSpPr>
      <dsp:spPr>
        <a:xfrm>
          <a:off x="1212" y="1311715"/>
          <a:ext cx="1476657" cy="590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 err="1"/>
            <a:t>TensorFlow</a:t>
          </a:r>
          <a:endParaRPr lang="zh-TW" altLang="en-US" sz="1300" kern="1200" dirty="0"/>
        </a:p>
      </dsp:txBody>
      <dsp:txXfrm>
        <a:off x="296544" y="1311715"/>
        <a:ext cx="885994" cy="590663"/>
      </dsp:txXfrm>
    </dsp:sp>
    <dsp:sp modelId="{003ECAC1-4B4B-4CAF-8949-526F8E2CA8FF}">
      <dsp:nvSpPr>
        <dsp:cNvPr id="0" name=""/>
        <dsp:cNvSpPr/>
      </dsp:nvSpPr>
      <dsp:spPr>
        <a:xfrm>
          <a:off x="1330204" y="1311715"/>
          <a:ext cx="1476657" cy="590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UFF</a:t>
          </a:r>
          <a:endParaRPr lang="zh-TW" altLang="en-US" sz="1300" kern="1200" dirty="0"/>
        </a:p>
      </dsp:txBody>
      <dsp:txXfrm>
        <a:off x="1625536" y="1311715"/>
        <a:ext cx="885994" cy="590663"/>
      </dsp:txXfrm>
    </dsp:sp>
    <dsp:sp modelId="{817A905D-1EF7-4BE6-923D-80DD9637179F}">
      <dsp:nvSpPr>
        <dsp:cNvPr id="0" name=""/>
        <dsp:cNvSpPr/>
      </dsp:nvSpPr>
      <dsp:spPr>
        <a:xfrm>
          <a:off x="2659196" y="1311715"/>
          <a:ext cx="1476657" cy="590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TensorRT</a:t>
          </a:r>
          <a:endParaRPr lang="zh-TW" altLang="en-US" sz="1300" kern="1200" dirty="0"/>
        </a:p>
      </dsp:txBody>
      <dsp:txXfrm>
        <a:off x="2954528" y="1311715"/>
        <a:ext cx="885994" cy="59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FB37-4413-4732-8975-77B617BBD58A}" type="datetimeFigureOut">
              <a:rPr lang="zh-TW" altLang="en-US" smtClean="0"/>
              <a:t>2021/8/27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395A-8ABA-42F8-BC1E-2BA0646DDF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68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包括像相片、影片、以及遊戲等需要大量運算資源的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繪圖作業。在沒有任何支援的情況下</a:t>
            </a:r>
            <a:r>
              <a:rPr lang="zh-TW" altLang="en-US" dirty="0"/>
              <a:t>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必須處理所有系統與繪圖的處理作業。</a:t>
            </a:r>
            <a:br>
              <a:rPr lang="zh-TW" altLang="en-US" dirty="0"/>
            </a:b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結果就是效能因此而減緩。加入一顆專屬的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，能</a:t>
            </a:r>
            <a:r>
              <a:rPr lang="zh-TW" altLang="en-US" dirty="0"/>
              <a:t> 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“分擔”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的繪圖處理作業。</a:t>
            </a:r>
            <a:br>
              <a:rPr lang="zh-TW" altLang="en-US" dirty="0"/>
            </a:b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可專心處理更多系統運算工作。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假設有一堆相同的加減乘除計算任務需要處理，那把這個任務交給一堆（幾十個）小學生就可以了，這裡小學生類似於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的計算單元，而對一些複雜的邏輯推理等問題，比如公式推導、科技文章寫作等高度邏輯化的任務，交給小學生顯然不合適，這時大學教授更適合，這裡的大學教授就是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的計算單元了，大學教授當然能處理加減乘除的問題，單個教授計算加減乘除比單個小學生計算速度更快，但是成本顯然高很多。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395A-8ABA-42F8-BC1E-2BA0646DDFA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8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b="1" dirty="0"/>
              <a:t>TensorRT</a:t>
            </a:r>
            <a:r>
              <a:rPr lang="zh-TW" altLang="en-US" sz="1300" dirty="0"/>
              <a:t>是以</a:t>
            </a:r>
            <a:r>
              <a:rPr lang="en-US" altLang="zh-TW" sz="1300" b="1" dirty="0"/>
              <a:t>C++ </a:t>
            </a:r>
            <a:r>
              <a:rPr lang="zh-TW" altLang="en-US" sz="1300" dirty="0"/>
              <a:t>撰寫的推論</a:t>
            </a:r>
            <a:r>
              <a:rPr lang="en-US" altLang="zh-TW" sz="1300" b="1" dirty="0"/>
              <a:t>(Inference )</a:t>
            </a:r>
            <a:r>
              <a:rPr lang="zh-TW" altLang="en-US" sz="1300" dirty="0"/>
              <a:t>函示庫，</a:t>
            </a:r>
            <a:r>
              <a:rPr lang="en-US" altLang="zh-TW" sz="1300" b="1" dirty="0"/>
              <a:t>NVIDIA </a:t>
            </a:r>
            <a:r>
              <a:rPr lang="zh-TW" altLang="en-US" sz="1300" dirty="0"/>
              <a:t>推出用於其</a:t>
            </a:r>
            <a:r>
              <a:rPr lang="en-US" altLang="zh-TW" sz="1300" b="1" dirty="0"/>
              <a:t>GPU</a:t>
            </a:r>
            <a:r>
              <a:rPr lang="zh-TW" altLang="en-US" sz="1300" dirty="0"/>
              <a:t>與深度學習加速器上加速推論的效率，這項技術是為了補充</a:t>
            </a:r>
            <a:r>
              <a:rPr lang="en-US" altLang="zh-TW" sz="1300" b="1" dirty="0"/>
              <a:t>Training Framework(</a:t>
            </a:r>
            <a:r>
              <a:rPr lang="en-US" altLang="zh-TW" sz="1300" b="1" dirty="0" err="1"/>
              <a:t>TensorFlow</a:t>
            </a:r>
            <a:r>
              <a:rPr lang="en-US" altLang="zh-TW" sz="1300" b="1" dirty="0"/>
              <a:t>, </a:t>
            </a:r>
            <a:r>
              <a:rPr lang="en-US" altLang="zh-TW" sz="1300" b="1" dirty="0" err="1"/>
              <a:t>Caffe</a:t>
            </a:r>
            <a:r>
              <a:rPr lang="en-US" altLang="zh-TW" sz="1300" b="1" dirty="0"/>
              <a:t>, </a:t>
            </a:r>
            <a:r>
              <a:rPr lang="en-US" altLang="zh-TW" sz="1300" b="1" dirty="0" err="1"/>
              <a:t>PyTorch</a:t>
            </a:r>
            <a:r>
              <a:rPr lang="en-US" altLang="zh-TW" sz="1300" b="1" dirty="0"/>
              <a:t>, </a:t>
            </a:r>
            <a:r>
              <a:rPr lang="en-US" altLang="zh-TW" sz="1300" b="1" dirty="0" err="1"/>
              <a:t>MXNet</a:t>
            </a:r>
            <a:r>
              <a:rPr lang="en-US" altLang="zh-TW" sz="1300" b="1" dirty="0"/>
              <a:t>, </a:t>
            </a:r>
            <a:r>
              <a:rPr lang="en-US" altLang="zh-TW" sz="1300" b="1" dirty="0" err="1"/>
              <a:t>etc</a:t>
            </a:r>
            <a:r>
              <a:rPr lang="en-US" altLang="zh-TW" sz="1300" b="1" dirty="0"/>
              <a:t>)</a:t>
            </a:r>
            <a:r>
              <a:rPr lang="zh-TW" altLang="en-US" sz="1300" dirty="0"/>
              <a:t>於推論上的不足，</a:t>
            </a:r>
            <a:endParaRPr lang="en-US" altLang="zh-TW" sz="1300" dirty="0"/>
          </a:p>
          <a:p>
            <a:r>
              <a:rPr lang="en-US" altLang="zh-TW" sz="1300" b="1" dirty="0"/>
              <a:t>TensorRT</a:t>
            </a:r>
            <a:r>
              <a:rPr lang="zh-TW" altLang="en-US" sz="1300" dirty="0"/>
              <a:t>的方法主要是透過轉換精度</a:t>
            </a:r>
            <a:r>
              <a:rPr lang="en-US" altLang="zh-TW" sz="1300" b="1" dirty="0"/>
              <a:t>(FP32 .FP16 or INT8) </a:t>
            </a:r>
            <a:r>
              <a:rPr lang="zh-TW" altLang="en-US" sz="1300" dirty="0"/>
              <a:t>並改進延遲</a:t>
            </a:r>
            <a:r>
              <a:rPr lang="en-US" altLang="zh-TW" sz="1300" b="1" dirty="0"/>
              <a:t>(Latency)</a:t>
            </a:r>
            <a:r>
              <a:rPr lang="zh-TW" altLang="en-US" sz="1300" dirty="0"/>
              <a:t>、吞吐量</a:t>
            </a:r>
            <a:r>
              <a:rPr lang="en-US" altLang="zh-TW" sz="1300" b="1" dirty="0"/>
              <a:t>(throughput)</a:t>
            </a:r>
            <a:r>
              <a:rPr lang="zh-TW" altLang="en-US" sz="1300" dirty="0"/>
              <a:t>和效率</a:t>
            </a:r>
            <a:r>
              <a:rPr lang="en-US" altLang="zh-TW" sz="1300" b="1" dirty="0"/>
              <a:t>(Efficiency)</a:t>
            </a:r>
            <a:r>
              <a:rPr lang="zh-TW" altLang="en-US" sz="1300" dirty="0"/>
              <a:t>，</a:t>
            </a:r>
            <a:endParaRPr lang="en-US" altLang="zh-TW" sz="1300" dirty="0"/>
          </a:p>
          <a:p>
            <a:r>
              <a:rPr lang="zh-TW" altLang="en-US" sz="1300" dirty="0"/>
              <a:t>而現今</a:t>
            </a:r>
            <a:r>
              <a:rPr lang="en-US" altLang="zh-TW" sz="1300" b="1" dirty="0"/>
              <a:t>TensorRT</a:t>
            </a:r>
            <a:r>
              <a:rPr lang="zh-TW" altLang="en-US" sz="1300" dirty="0"/>
              <a:t>已經有支援多個</a:t>
            </a:r>
            <a:r>
              <a:rPr lang="en-US" altLang="zh-TW" sz="1300" b="1" dirty="0"/>
              <a:t>Training Framework</a:t>
            </a:r>
            <a:r>
              <a:rPr lang="zh-TW" altLang="en-US" sz="1300" dirty="0"/>
              <a:t>可透過</a:t>
            </a:r>
            <a:r>
              <a:rPr lang="en-US" altLang="zh-TW" sz="1300" b="1" dirty="0"/>
              <a:t>python /C++ </a:t>
            </a:r>
            <a:r>
              <a:rPr lang="zh-TW" altLang="en-US" sz="1300" dirty="0"/>
              <a:t>的</a:t>
            </a:r>
            <a:r>
              <a:rPr lang="en-US" altLang="zh-TW" sz="1300" b="1" dirty="0"/>
              <a:t>API</a:t>
            </a:r>
            <a:r>
              <a:rPr lang="zh-TW" altLang="en-US" sz="1300" dirty="0"/>
              <a:t>進行轉檔產生</a:t>
            </a:r>
            <a:r>
              <a:rPr lang="en-US" altLang="zh-TW" sz="1300" b="1" dirty="0"/>
              <a:t>TensorRT</a:t>
            </a:r>
            <a:r>
              <a:rPr lang="zh-TW" altLang="en-US" sz="1300" dirty="0"/>
              <a:t>模型，如</a:t>
            </a:r>
            <a:r>
              <a:rPr lang="en-US" altLang="zh-TW" sz="1300" b="1" dirty="0" err="1"/>
              <a:t>Caffe</a:t>
            </a:r>
            <a:r>
              <a:rPr lang="en-US" altLang="zh-TW" sz="1300" b="1" dirty="0"/>
              <a:t>, </a:t>
            </a:r>
            <a:r>
              <a:rPr lang="en-US" altLang="zh-TW" sz="1300" b="1" dirty="0" err="1"/>
              <a:t>TensorFlow,PyTorch</a:t>
            </a:r>
            <a:r>
              <a:rPr lang="en-US" altLang="zh-TW" sz="1300" b="1" dirty="0"/>
              <a:t>, </a:t>
            </a:r>
            <a:r>
              <a:rPr lang="en-US" altLang="zh-TW" sz="1300" b="1" dirty="0" err="1"/>
              <a:t>Chainer</a:t>
            </a:r>
            <a:r>
              <a:rPr lang="zh-TW" altLang="en-US" sz="1300" dirty="0"/>
              <a:t>和</a:t>
            </a:r>
            <a:r>
              <a:rPr lang="en-US" altLang="zh-TW" sz="1300" b="1" dirty="0" err="1"/>
              <a:t>MXNet</a:t>
            </a:r>
            <a:r>
              <a:rPr lang="zh-TW" altLang="en-US" sz="1300" dirty="0"/>
              <a:t>，</a:t>
            </a:r>
            <a:endParaRPr lang="en-US" altLang="zh-TW" sz="1300" dirty="0"/>
          </a:p>
          <a:p>
            <a:r>
              <a:rPr lang="zh-TW" altLang="en-US" sz="1300" dirty="0"/>
              <a:t>而</a:t>
            </a:r>
            <a:r>
              <a:rPr lang="en-US" altLang="zh-TW" sz="1300" b="1" dirty="0" err="1"/>
              <a:t>Tensorflow</a:t>
            </a:r>
            <a:r>
              <a:rPr lang="zh-TW" altLang="en-US" sz="1300" dirty="0"/>
              <a:t>更是已經將</a:t>
            </a:r>
            <a:r>
              <a:rPr lang="en-US" altLang="zh-TW" sz="1300" b="1" dirty="0"/>
              <a:t>TensorRT</a:t>
            </a:r>
            <a:r>
              <a:rPr lang="zh-TW" altLang="en-US" sz="1300" dirty="0"/>
              <a:t>整合在</a:t>
            </a:r>
            <a:r>
              <a:rPr lang="en-US" altLang="zh-TW" sz="1300" b="1" dirty="0"/>
              <a:t>Framework</a:t>
            </a:r>
            <a:r>
              <a:rPr lang="zh-TW" altLang="en-US" sz="1300" dirty="0"/>
              <a:t>中，除了</a:t>
            </a:r>
            <a:r>
              <a:rPr lang="en-US" altLang="zh-TW" sz="1300" b="1" dirty="0" err="1"/>
              <a:t>Caffe</a:t>
            </a:r>
            <a:r>
              <a:rPr lang="zh-TW" altLang="en-US" sz="1300" dirty="0"/>
              <a:t>可以直接使用</a:t>
            </a:r>
            <a:r>
              <a:rPr lang="en-US" altLang="zh-TW" sz="1300" b="1" dirty="0" err="1"/>
              <a:t>TensorRTParser</a:t>
            </a:r>
            <a:r>
              <a:rPr lang="en-US" altLang="zh-TW" sz="1300" b="1" dirty="0"/>
              <a:t> (</a:t>
            </a:r>
            <a:r>
              <a:rPr lang="zh-TW" altLang="en-US" sz="1300" dirty="0"/>
              <a:t>模型解析器</a:t>
            </a:r>
            <a:r>
              <a:rPr lang="en-US" altLang="zh-TW" sz="1300" b="1" dirty="0"/>
              <a:t>) </a:t>
            </a:r>
            <a:r>
              <a:rPr lang="zh-TW" altLang="en-US" sz="1300" dirty="0"/>
              <a:t>進行轉換，其餘的</a:t>
            </a:r>
            <a:r>
              <a:rPr lang="en-US" altLang="zh-TW" sz="1300" b="1" dirty="0"/>
              <a:t>Framework</a:t>
            </a:r>
            <a:r>
              <a:rPr lang="zh-TW" altLang="en-US" sz="1300" dirty="0"/>
              <a:t>需先轉成</a:t>
            </a:r>
            <a:r>
              <a:rPr lang="en-US" altLang="zh-TW" sz="1300" b="1" dirty="0"/>
              <a:t>ONNX</a:t>
            </a:r>
            <a:r>
              <a:rPr lang="zh-TW" altLang="en-US" sz="1300" dirty="0"/>
              <a:t>通用格式再用</a:t>
            </a:r>
            <a:r>
              <a:rPr lang="en-US" altLang="zh-TW" sz="1300" b="1" dirty="0" err="1"/>
              <a:t>TensorRTParser</a:t>
            </a:r>
            <a:r>
              <a:rPr lang="en-US" altLang="zh-TW" sz="1300" b="1" dirty="0"/>
              <a:t> </a:t>
            </a:r>
            <a:r>
              <a:rPr lang="zh-TW" altLang="en-US" sz="1300" dirty="0"/>
              <a:t>進行轉檔。</a:t>
            </a:r>
            <a:endParaRPr lang="en-US" altLang="zh-TW" sz="1300" dirty="0"/>
          </a:p>
          <a:p>
            <a:endParaRPr lang="en-US" altLang="zh-TW" sz="1300" dirty="0"/>
          </a:p>
          <a:p>
            <a:r>
              <a:rPr lang="en-US" altLang="zh-TW" sz="1300" dirty="0"/>
              <a:t>TensorRT</a:t>
            </a:r>
            <a:r>
              <a:rPr lang="zh-TW" altLang="en-US" sz="1300" dirty="0"/>
              <a:t>支援熱門框架訓練出來的神經網路模型，無論</a:t>
            </a:r>
            <a:r>
              <a:rPr lang="en-US" altLang="zh-TW" sz="1300" dirty="0" err="1"/>
              <a:t>TensorFlow</a:t>
            </a:r>
            <a:r>
              <a:rPr lang="zh-TW" altLang="en-US" sz="1300" dirty="0"/>
              <a:t>，或是</a:t>
            </a:r>
            <a:r>
              <a:rPr lang="en-US" altLang="zh-TW" sz="1300" dirty="0"/>
              <a:t>ONNX</a:t>
            </a:r>
            <a:r>
              <a:rPr lang="zh-TW" altLang="en-US" sz="1300" dirty="0"/>
              <a:t>模型格式都可進行最佳化，並將模型導入</a:t>
            </a:r>
            <a:r>
              <a:rPr lang="en-US" altLang="zh-TW" sz="1300" dirty="0"/>
              <a:t>TensorRT</a:t>
            </a:r>
            <a:r>
              <a:rPr lang="zh-TW" altLang="en-US" sz="1300" dirty="0"/>
              <a:t>進行推理。</a:t>
            </a:r>
            <a:endParaRPr lang="en-US" altLang="zh-TW" sz="1300" dirty="0"/>
          </a:p>
          <a:p>
            <a:endParaRPr lang="en-US" altLang="zh-TW" sz="1300" dirty="0"/>
          </a:p>
          <a:p>
            <a:pPr marL="495376" indent="-495376">
              <a:buFont typeface="Arial" panose="020B0604020202020204" pitchFamily="34" charset="0"/>
              <a:buChar char="•"/>
            </a:pPr>
            <a:r>
              <a:rPr lang="en-US" altLang="zh-TW" dirty="0"/>
              <a:t>Each GPU architecture can only use the converted engine of the corresponding </a:t>
            </a:r>
            <a:r>
              <a:rPr lang="en-US" altLang="zh-TW" dirty="0">
                <a:solidFill>
                  <a:srgbClr val="0000FF"/>
                </a:solidFill>
              </a:rPr>
              <a:t>Compute Capability </a:t>
            </a:r>
            <a:r>
              <a:rPr lang="en-US" altLang="zh-TW" dirty="0"/>
              <a:t>(</a:t>
            </a:r>
            <a:r>
              <a:rPr lang="en-US" altLang="zh-TW" dirty="0">
                <a:hlinkClick r:id="rId3"/>
              </a:rPr>
              <a:t>CC</a:t>
            </a:r>
            <a:r>
              <a:rPr lang="en-US" altLang="zh-TW" dirty="0"/>
              <a:t>)</a:t>
            </a:r>
          </a:p>
          <a:p>
            <a:pPr marL="693527" lvl="1" indent="-495376"/>
            <a:r>
              <a:rPr lang="en-US" altLang="zh-TW" dirty="0"/>
              <a:t>TX2 CC is 6.2 so engine converted on TX2 can only run on other device with CC 6.2, they cannot run on other PASCAL GPU like</a:t>
            </a:r>
          </a:p>
          <a:p>
            <a:pPr marL="693527" lvl="1" indent="-495376"/>
            <a:r>
              <a:rPr lang="en-US" altLang="zh-TW" dirty="0"/>
              <a:t>P1000 which has CC 6.1 or Tesla P100 which has CC 6.0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ED87-28EC-434F-97E6-83C822F301B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98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 Auto-Tuning</a:t>
            </a:r>
            <a:b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模型在推論計算時是調用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核進行計算的，而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TensorRT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可以針對不同的算法、網路架構、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平台進行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核的調整，以保證當前模型能在特定平台上以最優的性能進行推論。</a:t>
            </a: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Tensor Memory</a:t>
            </a:r>
            <a:b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在每個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tensor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的使用期間，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TensorRT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會為其指定顯存，避免顯存重複申請，減少內存占用和提高重複使用效率。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395A-8ABA-42F8-BC1E-2BA0646DDFA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43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ED87-28EC-434F-97E6-83C822F301B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29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ED87-28EC-434F-97E6-83C822F301B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74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395A-8ABA-42F8-BC1E-2BA0646DDFA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16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395A-8ABA-42F8-BC1E-2BA0646DDFA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5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ED87-28EC-434F-97E6-83C822F301B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58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395A-8ABA-42F8-BC1E-2BA0646DDFA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77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3A_Artificial Intellig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A picture containing man, sitting, blue, large&#10;&#10;Description automatically generated">
            <a:extLst>
              <a:ext uri="{FF2B5EF4-FFF2-40B4-BE49-F238E27FC236}">
                <a16:creationId xmlns:a16="http://schemas.microsoft.com/office/drawing/2014/main" id="{2BA3E16E-E888-AF4C-9153-DB350AAF47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1"/>
            <a:ext cx="12195175" cy="6845582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752DE3F-25FB-4C6A-B54C-E499CB9EBC4B}"/>
              </a:ext>
            </a:extLst>
          </p:cNvPr>
          <p:cNvSpPr/>
          <p:nvPr/>
        </p:nvSpPr>
        <p:spPr>
          <a:xfrm flipV="1">
            <a:off x="3916539" y="-4"/>
            <a:ext cx="3603900" cy="3749043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92EAF51-9866-4E3D-8331-D65F6331E588}"/>
              </a:ext>
            </a:extLst>
          </p:cNvPr>
          <p:cNvSpPr/>
          <p:nvPr/>
        </p:nvSpPr>
        <p:spPr>
          <a:xfrm flipV="1">
            <a:off x="3938544" y="-9331"/>
            <a:ext cx="3072425" cy="3196163"/>
          </a:xfrm>
          <a:prstGeom prst="triangle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7A681E7-BA6F-4BDB-8F79-BE9387B403C4}"/>
              </a:ext>
            </a:extLst>
          </p:cNvPr>
          <p:cNvSpPr/>
          <p:nvPr/>
        </p:nvSpPr>
        <p:spPr>
          <a:xfrm>
            <a:off x="0" y="-9331"/>
            <a:ext cx="6878432" cy="6858000"/>
          </a:xfrm>
          <a:custGeom>
            <a:avLst/>
            <a:gdLst>
              <a:gd name="connsiteX0" fmla="*/ 0 w 6876641"/>
              <a:gd name="connsiteY0" fmla="*/ 0 h 6858000"/>
              <a:gd name="connsiteX1" fmla="*/ 3639028 w 6876641"/>
              <a:gd name="connsiteY1" fmla="*/ 0 h 6858000"/>
              <a:gd name="connsiteX2" fmla="*/ 6876641 w 6876641"/>
              <a:gd name="connsiteY2" fmla="*/ 6858000 h 6858000"/>
              <a:gd name="connsiteX3" fmla="*/ 0 w 6876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6641" h="6858000">
                <a:moveTo>
                  <a:pt x="0" y="0"/>
                </a:moveTo>
                <a:lnTo>
                  <a:pt x="3639028" y="0"/>
                </a:lnTo>
                <a:lnTo>
                  <a:pt x="687664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">
                <a:schemeClr val="bg1"/>
              </a:gs>
              <a:gs pos="100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104" name="Title 1"/>
          <p:cNvSpPr>
            <a:spLocks noGrp="1"/>
          </p:cNvSpPr>
          <p:nvPr>
            <p:ph type="ctrTitle"/>
          </p:nvPr>
        </p:nvSpPr>
        <p:spPr>
          <a:xfrm>
            <a:off x="304880" y="3970859"/>
            <a:ext cx="5255539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lang="en-US" dirty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5" name="Subtitle 2"/>
          <p:cNvSpPr>
            <a:spLocks noGrp="1"/>
          </p:cNvSpPr>
          <p:nvPr>
            <p:ph type="subTitle" idx="1"/>
          </p:nvPr>
        </p:nvSpPr>
        <p:spPr>
          <a:xfrm>
            <a:off x="304880" y="5284184"/>
            <a:ext cx="5255539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6B39B5-2D14-4266-883D-81F93EA64489}"/>
              </a:ext>
            </a:extLst>
          </p:cNvPr>
          <p:cNvCxnSpPr>
            <a:cxnSpLocks/>
          </p:cNvCxnSpPr>
          <p:nvPr/>
        </p:nvCxnSpPr>
        <p:spPr>
          <a:xfrm flipH="1" flipV="1">
            <a:off x="3938544" y="-9331"/>
            <a:ext cx="3244770" cy="68580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311E877-6AF7-414D-AEF0-3C0BEE29F8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7" y="108903"/>
            <a:ext cx="2870475" cy="27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3.7037E-7 L -0.09557 3.7037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33333E-6 3.7037E-7 L -0.09557 3.7037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105" grpId="0"/>
      <p:bldP spid="105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834881"/>
            <a:ext cx="11585417" cy="31659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9" y="166013"/>
            <a:ext cx="11585417" cy="640812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78" y="1244602"/>
            <a:ext cx="5689481" cy="50829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214" y="1244602"/>
            <a:ext cx="5691082" cy="50829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524001"/>
            <a:ext cx="10975658" cy="4602164"/>
          </a:xfrm>
        </p:spPr>
        <p:txBody>
          <a:bodyPr>
            <a:normAutofit/>
          </a:bodyPr>
          <a:lstStyle>
            <a:lvl1pPr marL="222250" indent="-222250">
              <a:defRPr sz="2400"/>
            </a:lvl1pPr>
            <a:lvl2pPr marL="444500" indent="-219075">
              <a:defRPr sz="2000"/>
            </a:lvl2pPr>
            <a:lvl3pPr marL="663575" indent="-198438">
              <a:defRPr sz="1800"/>
            </a:lvl3pPr>
            <a:lvl4pPr marL="865188" indent="-169863" defTabSz="809625">
              <a:defRPr sz="1600"/>
            </a:lvl4pPr>
            <a:lvl5pPr marL="1035050" indent="-153988">
              <a:defRPr sz="14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9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ctrTitle"/>
          </p:nvPr>
        </p:nvSpPr>
        <p:spPr>
          <a:xfrm>
            <a:off x="596931" y="194316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29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4" orient="horz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6932" y="1524001"/>
            <a:ext cx="5500656" cy="4602164"/>
          </a:xfrm>
        </p:spPr>
        <p:txBody>
          <a:bodyPr>
            <a:normAutofit/>
          </a:bodyPr>
          <a:lstStyle>
            <a:lvl1pPr>
              <a:defRPr sz="2400"/>
            </a:lvl1pPr>
            <a:lvl2pPr marL="677863" indent="-315913">
              <a:defRPr sz="2000"/>
            </a:lvl2pPr>
            <a:lvl3pPr marL="952500" indent="-254000">
              <a:defRPr sz="1800"/>
            </a:lvl3pPr>
            <a:lvl4pPr marL="1184275" indent="-219075">
              <a:defRPr sz="1600"/>
            </a:lvl4pPr>
            <a:lvl5pPr marL="1398588" indent="-198438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9987" y="1524001"/>
            <a:ext cx="5608241" cy="46021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50" indent="-342900">
              <a:defRPr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1400" indent="-342900">
              <a:defRPr lang="zh-TW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285750">
              <a:defRPr lang="zh-TW" alt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85750">
              <a:defRPr lang="zh-TW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pic>
        <p:nvPicPr>
          <p:cNvPr id="8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20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1" name="標題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61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21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2" name="標題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6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87" y="2209800"/>
            <a:ext cx="7772400" cy="20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6932" y="1524001"/>
            <a:ext cx="5500656" cy="4602164"/>
          </a:xfrm>
        </p:spPr>
        <p:txBody>
          <a:bodyPr>
            <a:normAutofit/>
          </a:bodyPr>
          <a:lstStyle>
            <a:lvl1pPr>
              <a:defRPr sz="2400"/>
            </a:lvl1pPr>
            <a:lvl2pPr marL="677863" indent="-315913">
              <a:defRPr sz="2000"/>
            </a:lvl2pPr>
            <a:lvl3pPr marL="952500" indent="-254000">
              <a:defRPr sz="1800"/>
            </a:lvl3pPr>
            <a:lvl4pPr marL="1184275" indent="-219075">
              <a:defRPr sz="1600"/>
            </a:lvl4pPr>
            <a:lvl5pPr marL="1398588" indent="-198438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9987" y="1524001"/>
            <a:ext cx="5608241" cy="46021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50" indent="-342900">
              <a:defRPr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1400" indent="-342900">
              <a:defRPr lang="zh-TW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285750">
              <a:defRPr lang="zh-TW" alt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85750">
              <a:defRPr lang="zh-TW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pic>
        <p:nvPicPr>
          <p:cNvPr id="8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20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1" name="標題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5620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524001"/>
            <a:ext cx="10975658" cy="4602164"/>
          </a:xfrm>
        </p:spPr>
        <p:txBody>
          <a:bodyPr>
            <a:normAutofit/>
          </a:bodyPr>
          <a:lstStyle>
            <a:lvl1pPr marL="222250" indent="-222250">
              <a:defRPr sz="2400"/>
            </a:lvl1pPr>
            <a:lvl2pPr marL="444500" indent="-219075">
              <a:defRPr sz="2000"/>
            </a:lvl2pPr>
            <a:lvl3pPr marL="663575" indent="-198438">
              <a:defRPr sz="1800"/>
            </a:lvl3pPr>
            <a:lvl4pPr marL="865188" indent="-169863" defTabSz="809625">
              <a:defRPr sz="1600"/>
            </a:lvl4pPr>
            <a:lvl5pPr marL="1035050" indent="-153988">
              <a:defRPr sz="14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9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ctrTitle"/>
          </p:nvPr>
        </p:nvSpPr>
        <p:spPr>
          <a:xfrm>
            <a:off x="596931" y="194316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505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  <p15:guide id="3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21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2" name="標題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4900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19E2E4-24EC-48BA-A96F-A937A8A6D151}"/>
              </a:ext>
            </a:extLst>
          </p:cNvPr>
          <p:cNvGrpSpPr/>
          <p:nvPr userDrawn="1"/>
        </p:nvGrpSpPr>
        <p:grpSpPr>
          <a:xfrm>
            <a:off x="0" y="0"/>
            <a:ext cx="6878432" cy="6858000"/>
            <a:chOff x="0" y="1538515"/>
            <a:chExt cx="6876641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83A047-D96D-4F82-9A79-C790486FD68E}"/>
                </a:ext>
              </a:extLst>
            </p:cNvPr>
            <p:cNvSpPr/>
            <p:nvPr userDrawn="1"/>
          </p:nvSpPr>
          <p:spPr>
            <a:xfrm>
              <a:off x="0" y="1538515"/>
              <a:ext cx="6876641" cy="6858000"/>
            </a:xfrm>
            <a:custGeom>
              <a:avLst/>
              <a:gdLst>
                <a:gd name="connsiteX0" fmla="*/ 0 w 6876641"/>
                <a:gd name="connsiteY0" fmla="*/ 0 h 6858000"/>
                <a:gd name="connsiteX1" fmla="*/ 3639028 w 6876641"/>
                <a:gd name="connsiteY1" fmla="*/ 0 h 6858000"/>
                <a:gd name="connsiteX2" fmla="*/ 6876641 w 6876641"/>
                <a:gd name="connsiteY2" fmla="*/ 6858000 h 6858000"/>
                <a:gd name="connsiteX3" fmla="*/ 0 w 687664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641" h="6858000">
                  <a:moveTo>
                    <a:pt x="0" y="0"/>
                  </a:moveTo>
                  <a:lnTo>
                    <a:pt x="3639028" y="0"/>
                  </a:lnTo>
                  <a:lnTo>
                    <a:pt x="6876641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66D83B-A262-41DC-A78C-3ADB1C8536DE}"/>
                </a:ext>
              </a:extLst>
            </p:cNvPr>
            <p:cNvSpPr/>
            <p:nvPr userDrawn="1"/>
          </p:nvSpPr>
          <p:spPr>
            <a:xfrm>
              <a:off x="0" y="1538515"/>
              <a:ext cx="6876641" cy="6858000"/>
            </a:xfrm>
            <a:custGeom>
              <a:avLst/>
              <a:gdLst>
                <a:gd name="connsiteX0" fmla="*/ 0 w 6876641"/>
                <a:gd name="connsiteY0" fmla="*/ 0 h 6858000"/>
                <a:gd name="connsiteX1" fmla="*/ 3639028 w 6876641"/>
                <a:gd name="connsiteY1" fmla="*/ 0 h 6858000"/>
                <a:gd name="connsiteX2" fmla="*/ 6876641 w 6876641"/>
                <a:gd name="connsiteY2" fmla="*/ 6858000 h 6858000"/>
                <a:gd name="connsiteX3" fmla="*/ 0 w 687664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641" h="6858000">
                  <a:moveTo>
                    <a:pt x="0" y="0"/>
                  </a:moveTo>
                  <a:lnTo>
                    <a:pt x="3639028" y="0"/>
                  </a:lnTo>
                  <a:lnTo>
                    <a:pt x="6876641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alpha val="34000"/>
                  </a:schemeClr>
                </a:gs>
                <a:gs pos="7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04879" y="4530293"/>
            <a:ext cx="5792708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0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79" y="5843618"/>
            <a:ext cx="5792708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C872AF-A2E1-451F-9D86-2F92C39F5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272" y="294425"/>
            <a:ext cx="2843473" cy="7333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0A0119-BAF8-48A7-8562-BFF974CF82A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893628" y="-20746"/>
            <a:ext cx="3263416" cy="6878746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0.09557 3.7037E-7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3.7037E-7 L -0.09557 3.7037E-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1">
        <p:tmplLst>
          <p:tmpl>
            <p:tnLst>
              <p:par>
                <p:cTn presetID="35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3.33333E-6 3.7037E-7 L -0.09557 3.7037E-7 " pathEditMode="relative" rAng="0" ptsTypes="AA">
                      <p:cBhvr>
                        <p:cTn dur="1000" spd="-100000" fill="hold"/>
                        <p:tgtEl>
                          <p:spTgt spid="10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4583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19E2E4-24EC-48BA-A96F-A937A8A6D151}"/>
              </a:ext>
            </a:extLst>
          </p:cNvPr>
          <p:cNvGrpSpPr/>
          <p:nvPr/>
        </p:nvGrpSpPr>
        <p:grpSpPr>
          <a:xfrm>
            <a:off x="0" y="0"/>
            <a:ext cx="6878432" cy="6858000"/>
            <a:chOff x="0" y="1538515"/>
            <a:chExt cx="6876641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83A047-D96D-4F82-9A79-C790486FD68E}"/>
                </a:ext>
              </a:extLst>
            </p:cNvPr>
            <p:cNvSpPr/>
            <p:nvPr userDrawn="1"/>
          </p:nvSpPr>
          <p:spPr>
            <a:xfrm>
              <a:off x="0" y="1538515"/>
              <a:ext cx="6876641" cy="6858000"/>
            </a:xfrm>
            <a:custGeom>
              <a:avLst/>
              <a:gdLst>
                <a:gd name="connsiteX0" fmla="*/ 0 w 6876641"/>
                <a:gd name="connsiteY0" fmla="*/ 0 h 6858000"/>
                <a:gd name="connsiteX1" fmla="*/ 3639028 w 6876641"/>
                <a:gd name="connsiteY1" fmla="*/ 0 h 6858000"/>
                <a:gd name="connsiteX2" fmla="*/ 6876641 w 6876641"/>
                <a:gd name="connsiteY2" fmla="*/ 6858000 h 6858000"/>
                <a:gd name="connsiteX3" fmla="*/ 0 w 687664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641" h="6858000">
                  <a:moveTo>
                    <a:pt x="0" y="0"/>
                  </a:moveTo>
                  <a:lnTo>
                    <a:pt x="3639028" y="0"/>
                  </a:lnTo>
                  <a:lnTo>
                    <a:pt x="6876641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66D83B-A262-41DC-A78C-3ADB1C8536DE}"/>
                </a:ext>
              </a:extLst>
            </p:cNvPr>
            <p:cNvSpPr/>
            <p:nvPr userDrawn="1"/>
          </p:nvSpPr>
          <p:spPr>
            <a:xfrm>
              <a:off x="0" y="1538515"/>
              <a:ext cx="6876641" cy="6858000"/>
            </a:xfrm>
            <a:custGeom>
              <a:avLst/>
              <a:gdLst>
                <a:gd name="connsiteX0" fmla="*/ 0 w 6876641"/>
                <a:gd name="connsiteY0" fmla="*/ 0 h 6858000"/>
                <a:gd name="connsiteX1" fmla="*/ 3639028 w 6876641"/>
                <a:gd name="connsiteY1" fmla="*/ 0 h 6858000"/>
                <a:gd name="connsiteX2" fmla="*/ 6876641 w 6876641"/>
                <a:gd name="connsiteY2" fmla="*/ 6858000 h 6858000"/>
                <a:gd name="connsiteX3" fmla="*/ 0 w 687664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641" h="6858000">
                  <a:moveTo>
                    <a:pt x="0" y="0"/>
                  </a:moveTo>
                  <a:lnTo>
                    <a:pt x="3639028" y="0"/>
                  </a:lnTo>
                  <a:lnTo>
                    <a:pt x="6876641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alpha val="34000"/>
                  </a:schemeClr>
                </a:gs>
                <a:gs pos="7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104" name="Title 1"/>
          <p:cNvSpPr>
            <a:spLocks noGrp="1"/>
          </p:cNvSpPr>
          <p:nvPr>
            <p:ph type="ctrTitle"/>
          </p:nvPr>
        </p:nvSpPr>
        <p:spPr>
          <a:xfrm>
            <a:off x="304879" y="4530293"/>
            <a:ext cx="5792708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sz="40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5" name="Subtitle 2"/>
          <p:cNvSpPr>
            <a:spLocks noGrp="1"/>
          </p:cNvSpPr>
          <p:nvPr>
            <p:ph type="subTitle" idx="1"/>
          </p:nvPr>
        </p:nvSpPr>
        <p:spPr>
          <a:xfrm>
            <a:off x="304879" y="5843618"/>
            <a:ext cx="5792708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C872AF-A2E1-451F-9D86-2F92C39F5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72" y="294425"/>
            <a:ext cx="2843473" cy="7333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0A0119-BAF8-48A7-8562-BFF974CF82AC}"/>
              </a:ext>
            </a:extLst>
          </p:cNvPr>
          <p:cNvCxnSpPr>
            <a:cxnSpLocks/>
          </p:cNvCxnSpPr>
          <p:nvPr/>
        </p:nvCxnSpPr>
        <p:spPr>
          <a:xfrm flipH="1" flipV="1">
            <a:off x="3893628" y="-20746"/>
            <a:ext cx="3263416" cy="6878746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">
            <a:extLst>
              <a:ext uri="{FF2B5EF4-FFF2-40B4-BE49-F238E27FC236}">
                <a16:creationId xmlns:a16="http://schemas.microsoft.com/office/drawing/2014/main" id="{1319E2E4-24EC-48BA-A96F-A937A8A6D151}"/>
              </a:ext>
            </a:extLst>
          </p:cNvPr>
          <p:cNvGrpSpPr/>
          <p:nvPr userDrawn="1"/>
        </p:nvGrpSpPr>
        <p:grpSpPr>
          <a:xfrm>
            <a:off x="0" y="0"/>
            <a:ext cx="6878432" cy="6858000"/>
            <a:chOff x="0" y="1538515"/>
            <a:chExt cx="6876641" cy="6858000"/>
          </a:xfrm>
        </p:grpSpPr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1483A047-D96D-4F82-9A79-C790486FD68E}"/>
                </a:ext>
              </a:extLst>
            </p:cNvPr>
            <p:cNvSpPr/>
            <p:nvPr userDrawn="1"/>
          </p:nvSpPr>
          <p:spPr>
            <a:xfrm>
              <a:off x="0" y="1538515"/>
              <a:ext cx="6876641" cy="6858000"/>
            </a:xfrm>
            <a:custGeom>
              <a:avLst/>
              <a:gdLst>
                <a:gd name="connsiteX0" fmla="*/ 0 w 6876641"/>
                <a:gd name="connsiteY0" fmla="*/ 0 h 6858000"/>
                <a:gd name="connsiteX1" fmla="*/ 3639028 w 6876641"/>
                <a:gd name="connsiteY1" fmla="*/ 0 h 6858000"/>
                <a:gd name="connsiteX2" fmla="*/ 6876641 w 6876641"/>
                <a:gd name="connsiteY2" fmla="*/ 6858000 h 6858000"/>
                <a:gd name="connsiteX3" fmla="*/ 0 w 687664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641" h="6858000">
                  <a:moveTo>
                    <a:pt x="0" y="0"/>
                  </a:moveTo>
                  <a:lnTo>
                    <a:pt x="3639028" y="0"/>
                  </a:lnTo>
                  <a:lnTo>
                    <a:pt x="6876641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A066D83B-A262-41DC-A78C-3ADB1C8536DE}"/>
                </a:ext>
              </a:extLst>
            </p:cNvPr>
            <p:cNvSpPr/>
            <p:nvPr userDrawn="1"/>
          </p:nvSpPr>
          <p:spPr>
            <a:xfrm>
              <a:off x="0" y="1538515"/>
              <a:ext cx="6876641" cy="6858000"/>
            </a:xfrm>
            <a:custGeom>
              <a:avLst/>
              <a:gdLst>
                <a:gd name="connsiteX0" fmla="*/ 0 w 6876641"/>
                <a:gd name="connsiteY0" fmla="*/ 0 h 6858000"/>
                <a:gd name="connsiteX1" fmla="*/ 3639028 w 6876641"/>
                <a:gd name="connsiteY1" fmla="*/ 0 h 6858000"/>
                <a:gd name="connsiteX2" fmla="*/ 6876641 w 6876641"/>
                <a:gd name="connsiteY2" fmla="*/ 6858000 h 6858000"/>
                <a:gd name="connsiteX3" fmla="*/ 0 w 687664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641" h="6858000">
                  <a:moveTo>
                    <a:pt x="0" y="0"/>
                  </a:moveTo>
                  <a:lnTo>
                    <a:pt x="3639028" y="0"/>
                  </a:lnTo>
                  <a:lnTo>
                    <a:pt x="6876641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alpha val="34000"/>
                  </a:schemeClr>
                </a:gs>
                <a:gs pos="7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6" name="Graphic 10">
            <a:extLst>
              <a:ext uri="{FF2B5EF4-FFF2-40B4-BE49-F238E27FC236}">
                <a16:creationId xmlns:a16="http://schemas.microsoft.com/office/drawing/2014/main" id="{AFC872AF-A2E1-451F-9D86-2F92C39F57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272" y="294425"/>
            <a:ext cx="2843473" cy="733383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E0A0119-BAF8-48A7-8562-BFF974CF82A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893628" y="-20746"/>
            <a:ext cx="3263416" cy="6878746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80" y="1219201"/>
            <a:ext cx="11585416" cy="50829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9" y="166013"/>
            <a:ext cx="11585417" cy="792843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76E11AD9-8F88-4461-A3B4-EE0D850D2B4B}"/>
              </a:ext>
            </a:extLst>
          </p:cNvPr>
          <p:cNvGrpSpPr/>
          <p:nvPr userDrawn="1"/>
        </p:nvGrpSpPr>
        <p:grpSpPr>
          <a:xfrm flipV="1">
            <a:off x="-3" y="5644040"/>
            <a:ext cx="12195178" cy="1213960"/>
            <a:chOff x="-3" y="5604550"/>
            <a:chExt cx="12192003" cy="1213960"/>
          </a:xfrm>
          <a:solidFill>
            <a:schemeClr val="bg1">
              <a:lumMod val="85000"/>
              <a:alpha val="65000"/>
            </a:schemeClr>
          </a:solidFill>
        </p:grpSpPr>
        <p:pic>
          <p:nvPicPr>
            <p:cNvPr id="6" name="Graphic 9">
              <a:extLst>
                <a:ext uri="{FF2B5EF4-FFF2-40B4-BE49-F238E27FC236}">
                  <a16:creationId xmlns:a16="http://schemas.microsoft.com/office/drawing/2014/main" id="{EF0C04EB-A266-4C95-AC46-7B61EFC71B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45" t="75040" r="34851"/>
            <a:stretch/>
          </p:blipFill>
          <p:spPr>
            <a:xfrm>
              <a:off x="7264402" y="5604550"/>
              <a:ext cx="4927598" cy="874375"/>
            </a:xfrm>
            <a:prstGeom prst="rect">
              <a:avLst/>
            </a:prstGeom>
          </p:spPr>
        </p:pic>
        <p:pic>
          <p:nvPicPr>
            <p:cNvPr id="7" name="Graphic 10">
              <a:extLst>
                <a:ext uri="{FF2B5EF4-FFF2-40B4-BE49-F238E27FC236}">
                  <a16:creationId xmlns:a16="http://schemas.microsoft.com/office/drawing/2014/main" id="{AA91D269-DA16-4368-B2A1-6EE7A8EDEB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45" t="61912"/>
            <a:stretch/>
          </p:blipFill>
          <p:spPr>
            <a:xfrm>
              <a:off x="-3" y="5604551"/>
              <a:ext cx="6959602" cy="1213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030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78" y="1219201"/>
            <a:ext cx="5689481" cy="50829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9" y="166013"/>
            <a:ext cx="11585417" cy="792843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9214" y="1219201"/>
            <a:ext cx="5691082" cy="50829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52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9" y="166013"/>
            <a:ext cx="11585417" cy="792843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834881"/>
            <a:ext cx="11585417" cy="31659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879" y="6185648"/>
            <a:ext cx="11585424" cy="21739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9" y="166013"/>
            <a:ext cx="11585417" cy="640812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80" y="1219200"/>
            <a:ext cx="11585416" cy="488576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4879" y="6185648"/>
            <a:ext cx="11585424" cy="21739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834881"/>
            <a:ext cx="11585417" cy="31659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9" y="166013"/>
            <a:ext cx="11585417" cy="640812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79" y="1219200"/>
            <a:ext cx="11585414" cy="5082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BC820-D20E-413C-9F7A-F27D92F43FCD}"/>
              </a:ext>
            </a:extLst>
          </p:cNvPr>
          <p:cNvSpPr txBox="1"/>
          <p:nvPr/>
        </p:nvSpPr>
        <p:spPr>
          <a:xfrm>
            <a:off x="9552888" y="6462939"/>
            <a:ext cx="2337412" cy="228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adlinktech.com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79" y="166013"/>
            <a:ext cx="11585417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60" y="6370176"/>
            <a:ext cx="1886910" cy="4141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9" y="6453485"/>
            <a:ext cx="1190627" cy="2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673" r:id="rId11"/>
    <p:sldLayoutId id="2147483674" r:id="rId12"/>
    <p:sldLayoutId id="2147483675" r:id="rId13"/>
    <p:sldLayoutId id="2147483680" r:id="rId14"/>
    <p:sldLayoutId id="2147483712" r:id="rId15"/>
    <p:sldLayoutId id="2147483713" r:id="rId16"/>
    <p:sldLayoutId id="2147483714" r:id="rId17"/>
    <p:sldLayoutId id="21474837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768">
          <p15:clr>
            <a:srgbClr val="F26B43"/>
          </p15:clr>
        </p15:guide>
        <p15:guide id="6" orient="horz" pos="3864">
          <p15:clr>
            <a:srgbClr val="F26B43"/>
          </p15:clr>
        </p15:guide>
        <p15:guide id="7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ivision.expert@adlinktech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adlinktech.com/tw/AI_Machine_Vision_Devic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s://developer.nvidia.com/blog/tensorrt-3-faster-tensorflow-inferenc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git" TargetMode="External"/><Relationship Id="rId2" Type="http://schemas.openxmlformats.org/officeDocument/2006/relationships/hyperlink" Target="https://en.wikipedia.org/wiki/CUDA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hyperlink" Target="https://pjreddie.com/media/files/yolov3.weights" TargetMode="Externa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microsoft.com/office/2007/relationships/diagramDrawing" Target="../diagrams/drawing2.xml"/><Relationship Id="rId5" Type="http://schemas.openxmlformats.org/officeDocument/2006/relationships/hyperlink" Target="https://github.com/jkjung-avt/tensorrt_demos/blob/master/yolo/yolo_to_onnx.py" TargetMode="External"/><Relationship Id="rId10" Type="http://schemas.openxmlformats.org/officeDocument/2006/relationships/diagramColors" Target="../diagrams/colors2.xml"/><Relationship Id="rId4" Type="http://schemas.openxmlformats.org/officeDocument/2006/relationships/hyperlink" Target="https://pjreddie.com/darknet/yolo/" TargetMode="Externa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50.png"/><Relationship Id="rId7" Type="http://schemas.openxmlformats.org/officeDocument/2006/relationships/hyperlink" Target="https://netron.app/" TargetMode="Externa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diagramColors" Target="../diagrams/colors3.xml"/><Relationship Id="rId5" Type="http://schemas.openxmlformats.org/officeDocument/2006/relationships/hyperlink" Target="https://github.com/BVLC/caffe/blob/master/models/bvlc_googlenet/deploy.prototxt" TargetMode="External"/><Relationship Id="rId10" Type="http://schemas.openxmlformats.org/officeDocument/2006/relationships/diagramQuickStyle" Target="../diagrams/quickStyle3.xml"/><Relationship Id="rId4" Type="http://schemas.openxmlformats.org/officeDocument/2006/relationships/hyperlink" Target="https://github.com/BVLC/caffe/tree/master/models/bvlc_googlenet" TargetMode="External"/><Relationship Id="rId9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github.com/NVIDIA/TensorRT/tree/master/samples/opensource/sampleUffSSD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ivision.expert@adlinktech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adlinktech.com/tw/AI_Machine_Vision_Devi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veloper.nvidia.com/blog/deploying-deep-learning-nvidia-tensorrt/" TargetMode="External"/><Relationship Id="rId4" Type="http://schemas.openxmlformats.org/officeDocument/2006/relationships/hyperlink" Target="https://docs.nvidia.com/deeplearning/sdk/tensorrt-support-matrix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hyperlink" Target="https://docs.nvidia.com/deeplearning/sdk/tensorrt-support-matrix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zh-TW" dirty="0"/>
              <a:t>邊緣運算實作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Kevin Lin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135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 </a:t>
            </a:r>
            <a:r>
              <a:rPr lang="en-US" altLang="zh-TW" dirty="0" err="1"/>
              <a:t>TensorRT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32" y="2786661"/>
            <a:ext cx="3682876" cy="21989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76996" y="5164298"/>
            <a:ext cx="194421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dirty="0">
                <a:solidFill>
                  <a:schemeClr val="tx2"/>
                </a:solidFill>
              </a:rPr>
              <a:t>Un-Optimized Network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39" y="2740698"/>
            <a:ext cx="3715901" cy="22004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185819" y="5014800"/>
            <a:ext cx="194421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dirty="0" err="1">
                <a:solidFill>
                  <a:schemeClr val="tx2"/>
                </a:solidFill>
              </a:rPr>
              <a:t>TensorRT</a:t>
            </a:r>
            <a:r>
              <a:rPr lang="en-US" altLang="zh-TW" sz="1600" dirty="0">
                <a:solidFill>
                  <a:schemeClr val="tx2"/>
                </a:solidFill>
              </a:rPr>
              <a:t> Optimized Network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5942866" y="3629750"/>
            <a:ext cx="468804" cy="42238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06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 </a:t>
            </a:r>
            <a:r>
              <a:rPr lang="en-US" altLang="zh-TW" dirty="0" err="1"/>
              <a:t>TensorRT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83" y="2071097"/>
            <a:ext cx="3868588" cy="31702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39" y="2740698"/>
            <a:ext cx="3715901" cy="2200493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313611" y="1770904"/>
            <a:ext cx="0" cy="3458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3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55" y="1772816"/>
            <a:ext cx="11073007" cy="4888011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From every framework, optimized for each target platform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5587" y="188640"/>
            <a:ext cx="11585417" cy="792843"/>
          </a:xfrm>
        </p:spPr>
        <p:txBody>
          <a:bodyPr/>
          <a:lstStyle/>
          <a:p>
            <a:r>
              <a:rPr lang="en-US" altLang="zh-TW" dirty="0"/>
              <a:t>Who Can Benefit From TensorRT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9697987" y="2420888"/>
            <a:ext cx="1635584" cy="23762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058027" y="2085051"/>
            <a:ext cx="914400" cy="3068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b="1" dirty="0">
                <a:solidFill>
                  <a:srgbClr val="FF0000"/>
                </a:solidFill>
              </a:rPr>
              <a:t>Edge device!</a:t>
            </a:r>
            <a:endParaRPr lang="zh-TW" altLang="en-US" sz="16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2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306386" y="1219201"/>
            <a:ext cx="11583909" cy="441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/>
              <a:t>Efficiency:(</a:t>
            </a:r>
            <a:r>
              <a:rPr lang="zh-TW" altLang="en-US" sz="2400" dirty="0"/>
              <a:t>提高</a:t>
            </a:r>
            <a:r>
              <a:rPr lang="en-US" altLang="zh-TW" sz="2400" b="1" dirty="0"/>
              <a:t>)</a:t>
            </a:r>
            <a:endParaRPr lang="zh-TW" altLang="en-US" sz="2400" dirty="0"/>
          </a:p>
          <a:p>
            <a:pPr marL="525780" lvl="1" indent="-342900"/>
            <a:r>
              <a:rPr lang="zh-TW" altLang="en-US" sz="1800" dirty="0"/>
              <a:t>每台伺服器的硬體規個都是固定的情況下，為提高</a:t>
            </a:r>
            <a:r>
              <a:rPr lang="en-US" altLang="zh-TW" sz="1800" b="1" dirty="0"/>
              <a:t>Throughput</a:t>
            </a:r>
            <a:r>
              <a:rPr lang="zh-TW" altLang="en-US" sz="1800" dirty="0"/>
              <a:t>，增加軟體運行的效率。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/>
              <a:t>Throughput:(</a:t>
            </a:r>
            <a:r>
              <a:rPr lang="zh-TW" altLang="en-US" sz="2400" dirty="0"/>
              <a:t>提高</a:t>
            </a:r>
            <a:r>
              <a:rPr lang="en-US" altLang="zh-TW" sz="2400" b="1" dirty="0"/>
              <a:t>)</a:t>
            </a:r>
            <a:endParaRPr lang="zh-TW" altLang="en-US" sz="2400" dirty="0"/>
          </a:p>
          <a:p>
            <a:pPr marL="525780" lvl="1" indent="-342900"/>
            <a:r>
              <a:rPr lang="zh-TW" altLang="en-US" sz="1800" dirty="0"/>
              <a:t>在某個時刻能輸出多少量，在這裡是指</a:t>
            </a:r>
            <a:r>
              <a:rPr lang="en-US" altLang="zh-TW" sz="1800" b="1" dirty="0"/>
              <a:t>inference/second </a:t>
            </a:r>
            <a:r>
              <a:rPr lang="zh-TW" altLang="en-US" sz="1800" dirty="0"/>
              <a:t>或是</a:t>
            </a:r>
            <a:r>
              <a:rPr lang="en-US" altLang="zh-TW" sz="1800" b="1" dirty="0"/>
              <a:t>samples/second</a:t>
            </a:r>
            <a:r>
              <a:rPr lang="zh-TW" altLang="en-US" sz="1800" dirty="0"/>
              <a:t>，這對每台機器是否能高效的運作至關重要。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/>
              <a:t>Latency:(</a:t>
            </a:r>
            <a:r>
              <a:rPr lang="zh-TW" altLang="en-US" sz="2400" dirty="0"/>
              <a:t>降低</a:t>
            </a:r>
            <a:r>
              <a:rPr lang="en-US" altLang="zh-TW" sz="2400" b="1" dirty="0"/>
              <a:t>)</a:t>
            </a:r>
            <a:endParaRPr lang="zh-TW" altLang="en-US" sz="2400" dirty="0"/>
          </a:p>
          <a:p>
            <a:pPr marL="525780" lvl="1" indent="-342900"/>
            <a:r>
              <a:rPr lang="zh-TW" altLang="en-US" sz="1800" dirty="0"/>
              <a:t>執行</a:t>
            </a:r>
            <a:r>
              <a:rPr lang="en-US" altLang="zh-TW" sz="1800" b="1" dirty="0"/>
              <a:t>inference </a:t>
            </a:r>
            <a:r>
              <a:rPr lang="zh-TW" altLang="en-US" sz="1800" dirty="0"/>
              <a:t>的時間通常以毫秒為單位，低延遲不但可以降機整體預測的時間，也增加軟體的流暢度。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/>
              <a:t>Accuracy:(</a:t>
            </a:r>
            <a:r>
              <a:rPr lang="zh-TW" altLang="en-US" sz="2400" dirty="0"/>
              <a:t>維持</a:t>
            </a:r>
            <a:r>
              <a:rPr lang="en-US" altLang="zh-TW" sz="2400" b="1" dirty="0"/>
              <a:t>)</a:t>
            </a:r>
            <a:endParaRPr lang="zh-TW" altLang="en-US" sz="2400" dirty="0"/>
          </a:p>
          <a:p>
            <a:pPr marL="525780" lvl="1" indent="-342900"/>
            <a:r>
              <a:rPr lang="zh-TW" altLang="en-US" sz="1800" dirty="0"/>
              <a:t>一個訓練過後的神經網路，用於</a:t>
            </a:r>
            <a:r>
              <a:rPr lang="en-US" altLang="zh-TW" sz="1800" b="1" dirty="0"/>
              <a:t>inference</a:t>
            </a:r>
            <a:r>
              <a:rPr lang="zh-TW" altLang="en-US" sz="1800" dirty="0"/>
              <a:t>時正確預測的能力。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/>
              <a:t>Memory usage:(</a:t>
            </a:r>
            <a:r>
              <a:rPr lang="zh-TW" altLang="en-US" sz="2400" dirty="0"/>
              <a:t>降低</a:t>
            </a:r>
            <a:r>
              <a:rPr lang="en-US" altLang="zh-TW" sz="2400" b="1" dirty="0"/>
              <a:t>)</a:t>
            </a:r>
            <a:endParaRPr lang="zh-TW" altLang="en-US" sz="2400" dirty="0"/>
          </a:p>
          <a:p>
            <a:pPr marL="525780" lvl="1" indent="-342900"/>
            <a:r>
              <a:rPr lang="zh-TW" altLang="en-US" sz="1800" dirty="0"/>
              <a:t>系統在部屬神經網路模型時，如模型太大會導致占用到太多記憶體，有效降低模型占用的記憶體資源也非常重要。</a:t>
            </a:r>
            <a:endParaRPr lang="en-US" altLang="zh-TW" sz="1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TensorRT?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314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ResNet-50 / RTX A6000 / i9-10900X / Batch Size 32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TENSORRT VS TENSORFLOW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96" y="2212758"/>
            <a:ext cx="8088982" cy="40894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97187" y="6021288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37547" y="5981718"/>
            <a:ext cx="41764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09555" y="2060848"/>
            <a:ext cx="4332523" cy="384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713212" y="5229200"/>
            <a:ext cx="1008112" cy="661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74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ResNet-50 / RTX A6000 / i9-10900X / Batch Size 32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TENSORRT VS TENSORFLOW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96" y="2212758"/>
            <a:ext cx="8088982" cy="40894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37547" y="5981718"/>
            <a:ext cx="41764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61483" y="2060848"/>
            <a:ext cx="4980595" cy="384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03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ResNet-50 / RTX A6000 / i9-10900X / Batch Size 32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TENSORRT VS TENSORFLOW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96" y="2212758"/>
            <a:ext cx="8088982" cy="40894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61683" y="5981718"/>
            <a:ext cx="29523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745659" y="2060848"/>
            <a:ext cx="3396419" cy="384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54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ResNet-50 / RTX A6000 / i9-10900X / Batch Size 32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TENSORRT VS TENSORFLOW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96" y="2212758"/>
            <a:ext cx="8088982" cy="40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7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ResNet-50 / RTX A6000 / i9-10900X / Batch Size 32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TENSORRT VS ONNX Runtime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17" y="2186632"/>
            <a:ext cx="7919739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8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1042F95-3D62-3F45-8C78-70EAF71A58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582400" cy="44196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zh-TW" altLang="en-US"/>
              <a:t>有任何問題歡迎寫信到以下信箱：</a:t>
            </a:r>
            <a:endParaRPr lang="en-US" altLang="zh-TW"/>
          </a:p>
          <a:p>
            <a:r>
              <a:rPr lang="zh-TW" altLang="zh-TW"/>
              <a:t> </a:t>
            </a:r>
            <a:r>
              <a:rPr lang="en-US" altLang="zh-TW" u="sng">
                <a:hlinkClick r:id="rId3"/>
              </a:rPr>
              <a:t>kevinyw.lin@adlinktech.com</a:t>
            </a:r>
            <a:endParaRPr lang="en-US" altLang="zh-TW" u="sng"/>
          </a:p>
          <a:p>
            <a:endParaRPr lang="en-US" altLang="zh-TW" u="sng"/>
          </a:p>
          <a:p>
            <a:r>
              <a:rPr lang="zh-TW" altLang="en-US"/>
              <a:t>更多凌華</a:t>
            </a:r>
            <a:r>
              <a:rPr lang="en-US" altLang="zh-TW"/>
              <a:t>AI</a:t>
            </a:r>
            <a:r>
              <a:rPr lang="zh-TW" altLang="en-US"/>
              <a:t>機器視覺訊息：</a:t>
            </a:r>
            <a:endParaRPr lang="en-US" altLang="zh-TW"/>
          </a:p>
          <a:p>
            <a:r>
              <a:rPr lang="en-US" altLang="zh-TW" sz="2400">
                <a:hlinkClick r:id="rId4"/>
              </a:rPr>
              <a:t>https://www.adlinktech.com/tw/AI_Machine_Vision_Devices</a:t>
            </a:r>
            <a:endParaRPr lang="en-US" altLang="zh-TW" sz="2400"/>
          </a:p>
          <a:p>
            <a:endParaRPr lang="en-US" altLang="zh-TW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0FEA69-168B-2A40-8232-AB460405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66012"/>
            <a:ext cx="11582401" cy="792843"/>
          </a:xfrm>
        </p:spPr>
        <p:txBody>
          <a:bodyPr/>
          <a:lstStyle/>
          <a:p>
            <a:r>
              <a:rPr lang="en-US"/>
              <a:t>Q &amp; A</a:t>
            </a:r>
          </a:p>
        </p:txBody>
      </p:sp>
      <p:pic>
        <p:nvPicPr>
          <p:cNvPr id="6" name="Picture 4" descr="http://s05.calm9.com/qrcode/2021-01/4GT58JND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7" y="956371"/>
            <a:ext cx="1775724" cy="17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05.calm9.com/qrcode/2021-01/EMDRWL3A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8" y="3634445"/>
            <a:ext cx="1775724" cy="17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402785" y="2638943"/>
            <a:ext cx="1396163" cy="21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altLang="zh-TW" sz="1600">
                <a:solidFill>
                  <a:schemeClr val="tx2"/>
                </a:solidFill>
              </a:rPr>
              <a:t>Service Email</a:t>
            </a:r>
            <a:endParaRPr lang="zh-TW" altLang="en-US" sz="1600" err="1">
              <a:solidFill>
                <a:schemeClr val="tx2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962181" y="5314533"/>
            <a:ext cx="2277373" cy="259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altLang="zh-TW" sz="1600">
                <a:solidFill>
                  <a:schemeClr val="tx2"/>
                </a:solidFill>
              </a:rPr>
              <a:t>ADLINK AI Machine Vision</a:t>
            </a:r>
            <a:endParaRPr lang="zh-TW" altLang="en-US" sz="160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2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Introduction of NVIDIA TensorRT</a:t>
            </a:r>
            <a:endParaRPr lang="zh-TW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Demo:</a:t>
            </a:r>
          </a:p>
          <a:p>
            <a:pPr marL="640080" lvl="1" indent="-457200"/>
            <a:r>
              <a:rPr lang="en-US" altLang="zh-TW" dirty="0"/>
              <a:t>model optimization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sz="650" dirty="0"/>
              <a:t> 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Agenda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810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Demo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84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67" y="2276872"/>
            <a:ext cx="2160240" cy="1618266"/>
          </a:xfrm>
          <a:prstGeom prst="rect">
            <a:avLst/>
          </a:prstGeom>
        </p:spPr>
      </p:pic>
      <p:sp>
        <p:nvSpPr>
          <p:cNvPr id="7" name="剪去並圓角化單一角落矩形 6"/>
          <p:cNvSpPr/>
          <p:nvPr/>
        </p:nvSpPr>
        <p:spPr>
          <a:xfrm>
            <a:off x="7537747" y="3717032"/>
            <a:ext cx="4536504" cy="3024336"/>
          </a:xfrm>
          <a:prstGeom prst="snip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How to convert for TensorRT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Hands on : 1</a:t>
            </a:r>
          </a:p>
          <a:p>
            <a:pPr marL="640080" lvl="1" indent="-457200"/>
            <a:r>
              <a:rPr lang="en-US" altLang="zh-TW" dirty="0"/>
              <a:t>Yolov3 to ONNX then TensorRT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Hands on : 2</a:t>
            </a:r>
          </a:p>
          <a:p>
            <a:pPr marL="640080" lvl="1" indent="-457200"/>
            <a:r>
              <a:rPr lang="en-US" altLang="zh-TW" dirty="0" err="1"/>
              <a:t>Caffe</a:t>
            </a:r>
            <a:r>
              <a:rPr lang="en-US" altLang="zh-TW" dirty="0"/>
              <a:t> to TensorRT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Hands on : 3</a:t>
            </a:r>
          </a:p>
          <a:p>
            <a:pPr marL="640080" lvl="1" indent="-457200"/>
            <a:r>
              <a:rPr lang="en-US" altLang="zh-TW" dirty="0" err="1"/>
              <a:t>TensorFlow</a:t>
            </a:r>
            <a:r>
              <a:rPr lang="en-US" altLang="zh-TW" dirty="0"/>
              <a:t> to UFF then </a:t>
            </a:r>
            <a:r>
              <a:rPr lang="en-US" altLang="zh-TW" dirty="0" err="1"/>
              <a:t>TensorRT</a:t>
            </a:r>
            <a:endParaRPr lang="en-US" altLang="zh-TW" dirty="0"/>
          </a:p>
          <a:p>
            <a:pPr marL="640080" lvl="1" indent="-457200"/>
            <a:endParaRPr lang="en-US" altLang="zh-TW" dirty="0"/>
          </a:p>
          <a:p>
            <a:pPr marL="640080" lvl="1" indent="-457200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Agenda</a:t>
            </a:r>
            <a:endParaRPr lang="zh-TW" altLang="en-US" dirty="0"/>
          </a:p>
        </p:txBody>
      </p:sp>
      <p:pic>
        <p:nvPicPr>
          <p:cNvPr id="5" name="圖片 4" descr="iCloud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10" y="2491703"/>
            <a:ext cx="1153321" cy="1153321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36525774"/>
              </p:ext>
            </p:extLst>
          </p:nvPr>
        </p:nvGraphicFramePr>
        <p:xfrm>
          <a:off x="6025037" y="3645024"/>
          <a:ext cx="5865259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75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TensorRT provides </a:t>
            </a:r>
            <a:r>
              <a:rPr lang="en-US" altLang="zh-TW" dirty="0">
                <a:solidFill>
                  <a:srgbClr val="0000FF"/>
                </a:solidFill>
              </a:rPr>
              <a:t>ONNX</a:t>
            </a:r>
            <a:r>
              <a:rPr lang="en-US" altLang="zh-TW" dirty="0"/>
              <a:t>, </a:t>
            </a:r>
            <a:r>
              <a:rPr lang="en-US" altLang="zh-TW" dirty="0" err="1">
                <a:solidFill>
                  <a:srgbClr val="0000FF"/>
                </a:solidFill>
              </a:rPr>
              <a:t>tensorFlow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FF"/>
                </a:solidFill>
              </a:rPr>
              <a:t>MATLAB</a:t>
            </a:r>
            <a:r>
              <a:rPr lang="en-US" altLang="zh-TW" dirty="0"/>
              <a:t> parsers for importing trained networks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convert for TensorRT model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26179" y="6165304"/>
            <a:ext cx="599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ref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3001243" y="2057978"/>
            <a:ext cx="6488774" cy="4476658"/>
            <a:chOff x="2205920" y="2204864"/>
            <a:chExt cx="6488774" cy="4476658"/>
          </a:xfrm>
        </p:grpSpPr>
        <p:grpSp>
          <p:nvGrpSpPr>
            <p:cNvPr id="7" name="群組 6"/>
            <p:cNvGrpSpPr/>
            <p:nvPr/>
          </p:nvGrpSpPr>
          <p:grpSpPr>
            <a:xfrm>
              <a:off x="3361283" y="3757721"/>
              <a:ext cx="5333411" cy="2646663"/>
              <a:chOff x="3361283" y="3757721"/>
              <a:chExt cx="5333411" cy="2646663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7307" y="4121242"/>
                <a:ext cx="5117387" cy="2283142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3361283" y="3757721"/>
                <a:ext cx="1440160" cy="25922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2205920" y="2204864"/>
              <a:ext cx="2416329" cy="4476658"/>
              <a:chOff x="438822" y="836712"/>
              <a:chExt cx="2416329" cy="4476658"/>
            </a:xfrm>
          </p:grpSpPr>
          <p:graphicFrame>
            <p:nvGraphicFramePr>
              <p:cNvPr id="9" name="內容版面配置區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831118"/>
                  </p:ext>
                </p:extLst>
              </p:nvPr>
            </p:nvGraphicFramePr>
            <p:xfrm>
              <a:off x="446740" y="836712"/>
              <a:ext cx="2408411" cy="170213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2408411">
                      <a:extLst>
                        <a:ext uri="{9D8B030D-6E8A-4147-A177-3AD203B41FA5}">
                          <a16:colId xmlns:a16="http://schemas.microsoft.com/office/drawing/2014/main" val="775554417"/>
                        </a:ext>
                      </a:extLst>
                    </a:gridCol>
                  </a:tblGrid>
                  <a:tr h="334092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Frame</a:t>
                          </a:r>
                          <a:r>
                            <a:rPr lang="en-US" altLang="zh-TW" baseline="0" dirty="0"/>
                            <a:t>work Integration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938306"/>
                      </a:ext>
                    </a:extLst>
                  </a:tr>
                  <a:tr h="13363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5400688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10" name="內容版面配置區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2093335"/>
                  </p:ext>
                </p:extLst>
              </p:nvPr>
            </p:nvGraphicFramePr>
            <p:xfrm>
              <a:off x="438822" y="2641038"/>
              <a:ext cx="2408411" cy="1523599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2408411">
                      <a:extLst>
                        <a:ext uri="{9D8B030D-6E8A-4147-A177-3AD203B41FA5}">
                          <a16:colId xmlns:a16="http://schemas.microsoft.com/office/drawing/2014/main" val="775554417"/>
                        </a:ext>
                      </a:extLst>
                    </a:gridCol>
                  </a:tblGrid>
                  <a:tr h="289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ONNX Model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938306"/>
                      </a:ext>
                    </a:extLst>
                  </a:tr>
                  <a:tr h="1157839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5400688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11" name="內容版面配置區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5213191"/>
                  </p:ext>
                </p:extLst>
              </p:nvPr>
            </p:nvGraphicFramePr>
            <p:xfrm>
              <a:off x="438822" y="4309083"/>
              <a:ext cx="2408411" cy="1004287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2408411">
                      <a:extLst>
                        <a:ext uri="{9D8B030D-6E8A-4147-A177-3AD203B41FA5}">
                          <a16:colId xmlns:a16="http://schemas.microsoft.com/office/drawing/2014/main" val="775554417"/>
                        </a:ext>
                      </a:extLst>
                    </a:gridCol>
                  </a:tblGrid>
                  <a:tr h="28159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Network Definition</a:t>
                          </a:r>
                          <a:r>
                            <a:rPr lang="en-US" altLang="zh-TW" baseline="0" dirty="0"/>
                            <a:t> API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938306"/>
                      </a:ext>
                    </a:extLst>
                  </a:tr>
                  <a:tr h="638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700" dirty="0"/>
                            <a:t> </a:t>
                          </a:r>
                          <a:br>
                            <a:rPr lang="en-US" altLang="zh-TW" dirty="0"/>
                          </a:br>
                          <a:r>
                            <a:rPr lang="en-US" altLang="zh-TW" dirty="0"/>
                            <a:t>Custom</a:t>
                          </a:r>
                          <a:r>
                            <a:rPr lang="en-US" altLang="zh-TW" baseline="0" dirty="0"/>
                            <a:t> Framework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5400688"/>
                      </a:ext>
                    </a:extLst>
                  </a:tr>
                </a:tbl>
              </a:graphicData>
            </a:graphic>
          </p:graphicFrame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352" y="3068960"/>
                <a:ext cx="2325345" cy="1028789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8786" y="1257039"/>
                <a:ext cx="1148480" cy="636464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649" y="1941324"/>
                <a:ext cx="2250753" cy="487569"/>
              </a:xfrm>
              <a:prstGeom prst="rect">
                <a:avLst/>
              </a:prstGeom>
            </p:spPr>
          </p:pic>
        </p:grpSp>
      </p:grpSp>
      <p:sp>
        <p:nvSpPr>
          <p:cNvPr id="17" name="矩形 16"/>
          <p:cNvSpPr/>
          <p:nvPr/>
        </p:nvSpPr>
        <p:spPr>
          <a:xfrm>
            <a:off x="3042773" y="2433897"/>
            <a:ext cx="2262726" cy="128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013" y="2512461"/>
            <a:ext cx="424584" cy="46704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1075" y="2626308"/>
            <a:ext cx="790131" cy="2676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0908" y="2527057"/>
            <a:ext cx="819915" cy="37378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5301" y="3119289"/>
            <a:ext cx="1020144" cy="41932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422" y="3045420"/>
            <a:ext cx="737953" cy="4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Each GPU architecture can only use the converted engine of the corresponding Compute Capability (</a:t>
            </a:r>
            <a:r>
              <a:rPr lang="en-US" altLang="zh-TW" dirty="0">
                <a:hlinkClick r:id="rId2"/>
              </a:rPr>
              <a:t>CC</a:t>
            </a:r>
            <a:r>
              <a:rPr lang="en-US" altLang="zh-TW" dirty="0"/>
              <a:t>)</a:t>
            </a:r>
          </a:p>
          <a:p>
            <a:pPr marL="640080" lvl="1" indent="-457200"/>
            <a:r>
              <a:rPr lang="en-US" altLang="zh-TW" dirty="0">
                <a:solidFill>
                  <a:srgbClr val="0000FF"/>
                </a:solidFill>
              </a:rPr>
              <a:t>JetsonTX2 cc is 6.2 </a:t>
            </a:r>
          </a:p>
          <a:p>
            <a:pPr marL="640080" lvl="1" indent="-457200"/>
            <a:r>
              <a:rPr lang="en-US" altLang="zh-TW" dirty="0">
                <a:solidFill>
                  <a:srgbClr val="0000FF"/>
                </a:solidFill>
              </a:rPr>
              <a:t>Jetson Xavier NX is 7.2</a:t>
            </a:r>
          </a:p>
          <a:p>
            <a:pPr marL="640080" lvl="1" indent="-457200"/>
            <a:r>
              <a:rPr lang="en-US" altLang="zh-TW" dirty="0"/>
              <a:t>PASCAL </a:t>
            </a:r>
            <a:r>
              <a:rPr lang="en-US" altLang="zh-TW" dirty="0">
                <a:solidFill>
                  <a:srgbClr val="0000FF"/>
                </a:solidFill>
              </a:rPr>
              <a:t>P1000 is 6.1 </a:t>
            </a:r>
          </a:p>
          <a:p>
            <a:pPr marL="640080" lvl="1" indent="-457200"/>
            <a:r>
              <a:rPr lang="en-US" altLang="zh-TW" dirty="0"/>
              <a:t>Tesla </a:t>
            </a:r>
            <a:r>
              <a:rPr lang="en-US" altLang="zh-TW" dirty="0">
                <a:solidFill>
                  <a:srgbClr val="0000FF"/>
                </a:solidFill>
              </a:rPr>
              <a:t>P100 is 6.0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Download and install the </a:t>
            </a:r>
            <a:r>
              <a:rPr lang="en-US" altLang="zh-TW" dirty="0" err="1"/>
              <a:t>TensorRT</a:t>
            </a:r>
            <a:r>
              <a:rPr lang="en-US" altLang="zh-TW" dirty="0"/>
              <a:t> command-line wrapper tool “</a:t>
            </a:r>
            <a:r>
              <a:rPr lang="en-US" altLang="zh-TW" dirty="0" err="1"/>
              <a:t>trtexec</a:t>
            </a:r>
            <a:r>
              <a:rPr lang="en-US" altLang="zh-TW" dirty="0"/>
              <a:t>” from: </a:t>
            </a:r>
            <a:r>
              <a:rPr lang="en-US" altLang="zh-TW" dirty="0" err="1">
                <a:hlinkClick r:id="rId3" action="ppaction://hlinkfile"/>
              </a:rPr>
              <a:t>git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If TensorRT is installed, </a:t>
            </a:r>
            <a:r>
              <a:rPr lang="en-US" altLang="zh-TW" dirty="0" err="1">
                <a:solidFill>
                  <a:srgbClr val="0000FF"/>
                </a:solidFill>
              </a:rPr>
              <a:t>trtexec</a:t>
            </a:r>
            <a:r>
              <a:rPr lang="en-US" altLang="zh-TW" dirty="0"/>
              <a:t> is prebuilt and installed in the following path. </a:t>
            </a:r>
            <a:r>
              <a:rPr lang="en-US" altLang="zh-TW" dirty="0">
                <a:solidFill>
                  <a:srgbClr val="0000FF"/>
                </a:solidFill>
              </a:rPr>
              <a:t>/</a:t>
            </a:r>
            <a:r>
              <a:rPr lang="en-US" altLang="zh-TW" dirty="0" err="1">
                <a:solidFill>
                  <a:srgbClr val="0000FF"/>
                </a:solidFill>
              </a:rPr>
              <a:t>usr</a:t>
            </a:r>
            <a:r>
              <a:rPr lang="en-US" altLang="zh-TW" dirty="0">
                <a:solidFill>
                  <a:srgbClr val="0000FF"/>
                </a:solidFill>
              </a:rPr>
              <a:t>/</a:t>
            </a:r>
            <a:r>
              <a:rPr lang="en-US" altLang="zh-TW" dirty="0" err="1">
                <a:solidFill>
                  <a:srgbClr val="0000FF"/>
                </a:solidFill>
              </a:rPr>
              <a:t>src</a:t>
            </a:r>
            <a:r>
              <a:rPr lang="en-US" altLang="zh-TW" dirty="0">
                <a:solidFill>
                  <a:srgbClr val="0000FF"/>
                </a:solidFill>
              </a:rPr>
              <a:t>/</a:t>
            </a:r>
            <a:r>
              <a:rPr lang="en-US" altLang="zh-TW" dirty="0" err="1">
                <a:solidFill>
                  <a:srgbClr val="0000FF"/>
                </a:solidFill>
              </a:rPr>
              <a:t>tensorrt</a:t>
            </a:r>
            <a:r>
              <a:rPr lang="en-US" altLang="zh-TW" dirty="0">
                <a:solidFill>
                  <a:srgbClr val="0000FF"/>
                </a:solidFill>
              </a:rPr>
              <a:t>/bin/</a:t>
            </a:r>
            <a:r>
              <a:rPr lang="en-US" altLang="zh-TW" dirty="0" err="1">
                <a:solidFill>
                  <a:srgbClr val="0000FF"/>
                </a:solidFill>
              </a:rPr>
              <a:t>trtexec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convert for TensorRT model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575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HW </a:t>
            </a:r>
          </a:p>
          <a:p>
            <a:pPr marL="640080" lvl="1" indent="-457200"/>
            <a:r>
              <a:rPr lang="en-US" altLang="zh-TW" b="1" dirty="0">
                <a:solidFill>
                  <a:srgbClr val="0000FF"/>
                </a:solidFill>
              </a:rPr>
              <a:t>Neon-2000-JNX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SW Requirement</a:t>
            </a:r>
          </a:p>
          <a:p>
            <a:pPr marL="640080" lvl="1" indent="-457200"/>
            <a:r>
              <a:rPr lang="en-US" altLang="zh-TW" b="1" dirty="0">
                <a:solidFill>
                  <a:srgbClr val="0000FF"/>
                </a:solidFill>
              </a:rPr>
              <a:t>Jetpack 4.5</a:t>
            </a:r>
          </a:p>
          <a:p>
            <a:pPr marL="640080" lvl="1" indent="-457200"/>
            <a:r>
              <a:rPr lang="en-US" altLang="zh-TW" dirty="0" err="1"/>
              <a:t>Tensorflow</a:t>
            </a:r>
            <a:r>
              <a:rPr lang="en-US" altLang="zh-TW" dirty="0"/>
              <a:t> 1.15.2</a:t>
            </a:r>
          </a:p>
          <a:p>
            <a:pPr marL="640080" lvl="1" indent="-457200"/>
            <a:r>
              <a:rPr lang="en-US" altLang="zh-TW" dirty="0" err="1"/>
              <a:t>Pycuda</a:t>
            </a:r>
            <a:r>
              <a:rPr lang="en-US" altLang="zh-TW" dirty="0"/>
              <a:t> 2019.1.2</a:t>
            </a:r>
          </a:p>
          <a:p>
            <a:pPr marL="640080" lvl="1" indent="-457200"/>
            <a:r>
              <a:rPr lang="en-US" altLang="zh-TW" dirty="0"/>
              <a:t>ONNX 1.4.1</a:t>
            </a:r>
          </a:p>
          <a:p>
            <a:pPr marL="640080" lvl="1" indent="-457200"/>
            <a:r>
              <a:rPr lang="en-US" altLang="zh-TW" dirty="0" err="1"/>
              <a:t>Protobuf</a:t>
            </a:r>
            <a:r>
              <a:rPr lang="en-US" altLang="zh-TW" dirty="0"/>
              <a:t> 3.8.0</a:t>
            </a:r>
          </a:p>
          <a:p>
            <a:pPr marL="640080" lvl="1" indent="-457200"/>
            <a:r>
              <a:rPr lang="en-US" altLang="zh-TW" dirty="0" err="1"/>
              <a:t>Numpy</a:t>
            </a:r>
            <a:r>
              <a:rPr lang="en-US" altLang="zh-TW" dirty="0"/>
              <a:t> 1.16.1</a:t>
            </a:r>
          </a:p>
          <a:p>
            <a:pPr marL="640080" lvl="1" indent="-457200"/>
            <a:r>
              <a:rPr lang="en-US" altLang="zh-TW" dirty="0"/>
              <a:t>H5py 2.10.0</a:t>
            </a:r>
          </a:p>
          <a:p>
            <a:pPr marL="640080" lvl="1" indent="-457200"/>
            <a:r>
              <a:rPr lang="en-US" altLang="zh-TW" dirty="0" err="1"/>
              <a:t>Gast</a:t>
            </a:r>
            <a:r>
              <a:rPr lang="en-US" altLang="zh-TW" dirty="0"/>
              <a:t> 0.2.2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Yolov3 to TensorRT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859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/>
              <a:t>Download </a:t>
            </a:r>
            <a:r>
              <a:rPr lang="en-US" altLang="zh-TW" dirty="0">
                <a:hlinkClick r:id="rId3"/>
              </a:rPr>
              <a:t>yolov3.weights</a:t>
            </a:r>
            <a:r>
              <a:rPr lang="en-US" altLang="zh-TW" dirty="0"/>
              <a:t> (</a:t>
            </a:r>
            <a:r>
              <a:rPr lang="en-US" altLang="zh-TW" dirty="0">
                <a:hlinkClick r:id="rId4"/>
              </a:rPr>
              <a:t>https://pjreddie.com/darknet/yolo/</a:t>
            </a:r>
            <a:r>
              <a:rPr lang="en-US" altLang="zh-TW" dirty="0"/>
              <a:t> 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TW" dirty="0"/>
              <a:t>Convert yolo model to </a:t>
            </a:r>
            <a:r>
              <a:rPr lang="en-US" altLang="zh-TW" dirty="0">
                <a:solidFill>
                  <a:srgbClr val="0000FF"/>
                </a:solidFill>
              </a:rPr>
              <a:t>ONNX</a:t>
            </a:r>
            <a:r>
              <a:rPr lang="en-US" altLang="zh-TW" dirty="0"/>
              <a:t> (</a:t>
            </a:r>
            <a:r>
              <a:rPr lang="en-US" altLang="zh-TW" dirty="0">
                <a:hlinkClick r:id="rId5"/>
              </a:rPr>
              <a:t>ref.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>
                <a:solidFill>
                  <a:srgbClr val="FF0000"/>
                </a:solidFill>
              </a:rPr>
              <a:t>$ cd ~/Downloads/</a:t>
            </a:r>
            <a:r>
              <a:rPr lang="en-US" altLang="zh-TW" dirty="0" err="1">
                <a:solidFill>
                  <a:srgbClr val="FF0000"/>
                </a:solidFill>
              </a:rPr>
              <a:t>tensorrt_demos</a:t>
            </a:r>
            <a:r>
              <a:rPr lang="en-US" altLang="zh-TW" dirty="0">
                <a:solidFill>
                  <a:srgbClr val="FF0000"/>
                </a:solidFill>
              </a:rPr>
              <a:t>/yolo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$ python3 yolo_to_onnx.py -m yolov3-416 --</a:t>
            </a:r>
            <a:r>
              <a:rPr lang="en-US" altLang="zh-TW" dirty="0" err="1">
                <a:solidFill>
                  <a:srgbClr val="FF0000"/>
                </a:solidFill>
              </a:rPr>
              <a:t>category_num</a:t>
            </a:r>
            <a:r>
              <a:rPr lang="en-US" altLang="zh-TW" dirty="0">
                <a:solidFill>
                  <a:srgbClr val="FF0000"/>
                </a:solidFill>
              </a:rPr>
              <a:t> 80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TW" dirty="0">
                <a:solidFill>
                  <a:schemeClr val="tx1"/>
                </a:solidFill>
              </a:rPr>
              <a:t>Convert </a:t>
            </a:r>
            <a:r>
              <a:rPr lang="en-US" altLang="zh-TW" dirty="0">
                <a:solidFill>
                  <a:srgbClr val="0000FF"/>
                </a:solidFill>
              </a:rPr>
              <a:t>ONNX</a:t>
            </a:r>
            <a:r>
              <a:rPr lang="en-US" altLang="zh-TW" dirty="0">
                <a:solidFill>
                  <a:schemeClr val="tx1"/>
                </a:solidFill>
              </a:rPr>
              <a:t> to </a:t>
            </a:r>
            <a:r>
              <a:rPr lang="en-US" altLang="zh-TW" dirty="0" err="1">
                <a:solidFill>
                  <a:srgbClr val="0000FF"/>
                </a:solidFill>
              </a:rPr>
              <a:t>TensorRT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en-US" altLang="zh-TW" dirty="0"/>
              <a:t>     $ /</a:t>
            </a:r>
            <a:r>
              <a:rPr lang="en-US" altLang="zh-TW" dirty="0" err="1"/>
              <a:t>usr</a:t>
            </a:r>
            <a:r>
              <a:rPr lang="en-US" altLang="zh-TW" dirty="0"/>
              <a:t>/</a:t>
            </a:r>
            <a:r>
              <a:rPr lang="en-US" altLang="zh-TW" dirty="0" err="1"/>
              <a:t>src</a:t>
            </a:r>
            <a:r>
              <a:rPr lang="en-US" altLang="zh-TW" dirty="0"/>
              <a:t>/</a:t>
            </a:r>
            <a:r>
              <a:rPr lang="en-US" altLang="zh-TW" dirty="0" err="1"/>
              <a:t>tensorrt</a:t>
            </a:r>
            <a:r>
              <a:rPr lang="en-US" altLang="zh-TW" dirty="0"/>
              <a:t>/bin/</a:t>
            </a:r>
            <a:r>
              <a:rPr lang="en-US" altLang="zh-TW" dirty="0" err="1"/>
              <a:t>trtexec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	--</a:t>
            </a:r>
            <a:r>
              <a:rPr lang="en-US" altLang="zh-TW" dirty="0" err="1"/>
              <a:t>onnx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00FF"/>
                </a:solidFill>
              </a:rPr>
              <a:t>yolov3.onnx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	--workspace=</a:t>
            </a:r>
            <a:r>
              <a:rPr lang="en-US" altLang="zh-TW" dirty="0">
                <a:solidFill>
                  <a:srgbClr val="0000FF"/>
                </a:solidFill>
              </a:rPr>
              <a:t>3000</a:t>
            </a:r>
            <a:r>
              <a:rPr lang="en-US" altLang="zh-TW" dirty="0"/>
              <a:t> --</a:t>
            </a:r>
            <a:r>
              <a:rPr lang="en-US" altLang="zh-TW" dirty="0" err="1"/>
              <a:t>maxBatch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00FF"/>
                </a:solidFill>
              </a:rPr>
              <a:t>4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	--verbose </a:t>
            </a:r>
            <a:br>
              <a:rPr lang="en-US" altLang="zh-TW" dirty="0"/>
            </a:br>
            <a:r>
              <a:rPr lang="en-US" altLang="zh-TW" dirty="0"/>
              <a:t>	--</a:t>
            </a:r>
            <a:r>
              <a:rPr lang="en-US" altLang="zh-TW" dirty="0" err="1"/>
              <a:t>saveEngine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00FF"/>
                </a:solidFill>
              </a:rPr>
              <a:t>yolov3-416-fp32.engine</a:t>
            </a:r>
            <a:r>
              <a:rPr lang="en-US" altLang="zh-TW" dirty="0"/>
              <a:t> 	</a:t>
            </a:r>
          </a:p>
          <a:p>
            <a:pPr marL="514350" indent="-514350">
              <a:buAutoNum type="arabicPeriod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Yolov3 to TensorRT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691" y="4840576"/>
            <a:ext cx="5949267" cy="1596449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0865251"/>
              </p:ext>
            </p:extLst>
          </p:nvPr>
        </p:nvGraphicFramePr>
        <p:xfrm>
          <a:off x="841003" y="4581128"/>
          <a:ext cx="4137066" cy="321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98212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79" y="1231616"/>
            <a:ext cx="6048672" cy="2947724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304880" y="1219201"/>
            <a:ext cx="6296763" cy="4419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/>
              <a:t>Download </a:t>
            </a:r>
            <a:r>
              <a:rPr lang="en-US" altLang="zh-TW" dirty="0">
                <a:hlinkClick r:id="rId4"/>
              </a:rPr>
              <a:t>model</a:t>
            </a:r>
            <a:r>
              <a:rPr lang="en-US" altLang="zh-TW" dirty="0"/>
              <a:t> </a:t>
            </a:r>
            <a:r>
              <a:rPr lang="zh-TW" altLang="en-US" dirty="0"/>
              <a:t>＆ </a:t>
            </a:r>
            <a:r>
              <a:rPr lang="en-US" altLang="zh-TW" dirty="0" err="1">
                <a:hlinkClick r:id="rId5"/>
              </a:rPr>
              <a:t>prototxt</a:t>
            </a:r>
            <a:r>
              <a:rPr lang="en-US" altLang="zh-TW" dirty="0"/>
              <a:t> file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TW" dirty="0"/>
              <a:t>Convert </a:t>
            </a:r>
            <a:r>
              <a:rPr lang="en-US" altLang="zh-TW" dirty="0" err="1"/>
              <a:t>googlenet</a:t>
            </a:r>
            <a:r>
              <a:rPr lang="en-US" altLang="zh-TW" dirty="0"/>
              <a:t> to engine</a:t>
            </a:r>
            <a:br>
              <a:rPr lang="en-US" altLang="zh-TW" dirty="0"/>
            </a:br>
            <a:r>
              <a:rPr lang="en-US" altLang="zh-TW" dirty="0"/>
              <a:t>$ /</a:t>
            </a:r>
            <a:r>
              <a:rPr lang="en-US" altLang="zh-TW" dirty="0" err="1"/>
              <a:t>usr</a:t>
            </a:r>
            <a:r>
              <a:rPr lang="en-US" altLang="zh-TW" dirty="0"/>
              <a:t>/</a:t>
            </a:r>
            <a:r>
              <a:rPr lang="en-US" altLang="zh-TW" dirty="0" err="1"/>
              <a:t>src</a:t>
            </a:r>
            <a:r>
              <a:rPr lang="en-US" altLang="zh-TW" dirty="0"/>
              <a:t>/</a:t>
            </a:r>
            <a:r>
              <a:rPr lang="en-US" altLang="zh-TW" dirty="0" err="1"/>
              <a:t>tensorrt</a:t>
            </a:r>
            <a:r>
              <a:rPr lang="en-US" altLang="zh-TW" dirty="0"/>
              <a:t>/bin/</a:t>
            </a:r>
            <a:r>
              <a:rPr lang="en-US" altLang="zh-TW" dirty="0" err="1"/>
              <a:t>trtexec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--model=</a:t>
            </a:r>
            <a:r>
              <a:rPr lang="en-US" altLang="zh-TW" dirty="0" err="1">
                <a:solidFill>
                  <a:srgbClr val="0000FF"/>
                </a:solidFill>
              </a:rPr>
              <a:t>bvlc_googlenet.caffemodel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--deploy=</a:t>
            </a:r>
            <a:r>
              <a:rPr lang="en-US" altLang="zh-TW" dirty="0" err="1">
                <a:solidFill>
                  <a:srgbClr val="0000FF"/>
                </a:solidFill>
              </a:rPr>
              <a:t>deploy.prototxt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--output=</a:t>
            </a:r>
            <a:r>
              <a:rPr lang="en-US" altLang="zh-TW" dirty="0" err="1">
                <a:solidFill>
                  <a:srgbClr val="0000FF"/>
                </a:solidFill>
              </a:rPr>
              <a:t>prob</a:t>
            </a:r>
            <a:r>
              <a:rPr lang="en-US" altLang="zh-TW" dirty="0"/>
              <a:t> --workspace=3000 </a:t>
            </a:r>
            <a:br>
              <a:rPr lang="en-US" altLang="zh-TW" dirty="0"/>
            </a:br>
            <a:r>
              <a:rPr lang="en-US" altLang="zh-TW" dirty="0"/>
              <a:t>--</a:t>
            </a:r>
            <a:r>
              <a:rPr lang="en-US" altLang="zh-TW" dirty="0" err="1"/>
              <a:t>maxBatch</a:t>
            </a:r>
            <a:r>
              <a:rPr lang="en-US" altLang="zh-TW" dirty="0"/>
              <a:t>=4 </a:t>
            </a:r>
            <a:br>
              <a:rPr lang="en-US" altLang="zh-TW" dirty="0"/>
            </a:br>
            <a:r>
              <a:rPr lang="en-US" altLang="zh-TW" dirty="0"/>
              <a:t>--verbose </a:t>
            </a:r>
            <a:br>
              <a:rPr lang="en-US" altLang="zh-TW" dirty="0"/>
            </a:br>
            <a:r>
              <a:rPr lang="en-US" altLang="zh-TW" dirty="0"/>
              <a:t>--</a:t>
            </a:r>
            <a:r>
              <a:rPr lang="en-US" altLang="zh-TW" dirty="0" err="1"/>
              <a:t>saveEngine</a:t>
            </a:r>
            <a:r>
              <a:rPr lang="en-US" altLang="zh-TW" dirty="0"/>
              <a:t>=</a:t>
            </a:r>
            <a:r>
              <a:rPr lang="en-US" altLang="zh-TW" dirty="0" err="1">
                <a:solidFill>
                  <a:srgbClr val="0000FF"/>
                </a:solidFill>
              </a:rPr>
              <a:t>googlenet.engine</a:t>
            </a:r>
            <a:r>
              <a:rPr lang="en-US" altLang="zh-TW" dirty="0"/>
              <a:t> 	</a:t>
            </a:r>
          </a:p>
          <a:p>
            <a:pPr marL="514350" indent="-514350">
              <a:buAutoNum type="arabicPeriod"/>
            </a:pPr>
            <a:endParaRPr lang="en-US" altLang="zh-TW" dirty="0"/>
          </a:p>
          <a:p>
            <a:pPr marL="514350" indent="-514350">
              <a:buAutoNum type="arabicPeriod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</a:t>
            </a:r>
            <a:r>
              <a:rPr lang="en-US" altLang="zh-TW" dirty="0" err="1"/>
              <a:t>Googlenet</a:t>
            </a:r>
            <a:r>
              <a:rPr lang="en-US" altLang="zh-TW" dirty="0"/>
              <a:t> </a:t>
            </a:r>
            <a:r>
              <a:rPr lang="en-US" altLang="zh-TW" dirty="0" err="1"/>
              <a:t>Caffe</a:t>
            </a:r>
            <a:r>
              <a:rPr lang="en-US" altLang="zh-TW" dirty="0"/>
              <a:t> model to TensorRT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9842003" y="2575247"/>
            <a:ext cx="1036011" cy="2465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842003" y="2992240"/>
            <a:ext cx="1865933" cy="3063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dirty="0">
                <a:solidFill>
                  <a:schemeClr val="tx2"/>
                </a:solidFill>
              </a:rPr>
              <a:t>Output layer is ‘</a:t>
            </a:r>
            <a:r>
              <a:rPr lang="en-US" altLang="zh-TW" sz="1600" b="1" dirty="0" err="1">
                <a:solidFill>
                  <a:srgbClr val="0000FF"/>
                </a:solidFill>
              </a:rPr>
              <a:t>prob</a:t>
            </a:r>
            <a:r>
              <a:rPr lang="en-US" altLang="zh-TW" sz="1600" dirty="0">
                <a:solidFill>
                  <a:schemeClr val="tx2"/>
                </a:solidFill>
              </a:rPr>
              <a:t>’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930" y="5164936"/>
            <a:ext cx="5019675" cy="15049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17667" y="4090822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7"/>
              </a:rPr>
              <a:t>https://netron.app/</a:t>
            </a:r>
            <a:r>
              <a:rPr lang="zh-TW" altLang="en-US" dirty="0"/>
              <a:t> </a:t>
            </a: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504550307"/>
              </p:ext>
            </p:extLst>
          </p:nvPr>
        </p:nvGraphicFramePr>
        <p:xfrm>
          <a:off x="841003" y="4581128"/>
          <a:ext cx="4137066" cy="321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054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/>
              <a:t>Download </a:t>
            </a:r>
            <a:r>
              <a:rPr lang="en-US" altLang="zh-TW" dirty="0">
                <a:solidFill>
                  <a:srgbClr val="0000FF"/>
                </a:solidFill>
              </a:rPr>
              <a:t>inception_v2_coco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model</a:t>
            </a:r>
            <a:r>
              <a:rPr lang="en-US" altLang="zh-TW" dirty="0"/>
              <a:t> based on </a:t>
            </a:r>
            <a:r>
              <a:rPr lang="en-US" altLang="zh-TW" dirty="0" err="1">
                <a:solidFill>
                  <a:srgbClr val="0000FF"/>
                </a:solidFill>
              </a:rPr>
              <a:t>tensorflow</a:t>
            </a:r>
            <a:endParaRPr lang="en-US" altLang="zh-TW" dirty="0">
              <a:solidFill>
                <a:srgbClr val="0000FF"/>
              </a:solidFill>
            </a:endParaRPr>
          </a:p>
          <a:p>
            <a:pPr marL="525780" lvl="1" indent="-342900"/>
            <a:r>
              <a:rPr lang="en-US" altLang="zh-TW" dirty="0"/>
              <a:t>input layer is “</a:t>
            </a:r>
            <a:r>
              <a:rPr lang="en-US" altLang="zh-TW" dirty="0">
                <a:solidFill>
                  <a:srgbClr val="0000FF"/>
                </a:solidFill>
              </a:rPr>
              <a:t>Input</a:t>
            </a:r>
            <a:r>
              <a:rPr lang="en-US" altLang="zh-TW" dirty="0"/>
              <a:t>” with dimensions of </a:t>
            </a:r>
            <a:r>
              <a:rPr lang="en-US" altLang="zh-TW" dirty="0">
                <a:solidFill>
                  <a:srgbClr val="0000FF"/>
                </a:solidFill>
              </a:rPr>
              <a:t>3x300x300</a:t>
            </a:r>
            <a:r>
              <a:rPr lang="en-US" altLang="zh-TW" dirty="0"/>
              <a:t>, output layer is "</a:t>
            </a:r>
            <a:r>
              <a:rPr lang="en-US" altLang="zh-TW" dirty="0">
                <a:solidFill>
                  <a:srgbClr val="0000FF"/>
                </a:solidFill>
              </a:rPr>
              <a:t>NMS</a:t>
            </a:r>
            <a:r>
              <a:rPr lang="en-US" altLang="zh-TW" dirty="0"/>
              <a:t>"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TW" dirty="0"/>
              <a:t>Processing the input graph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TW" dirty="0"/>
              <a:t>Convert UFF to TensorRT</a:t>
            </a:r>
            <a:br>
              <a:rPr lang="en-US" altLang="zh-TW" dirty="0"/>
            </a:br>
            <a:r>
              <a:rPr lang="en-US" altLang="zh-TW" dirty="0"/>
              <a:t>$ /</a:t>
            </a:r>
            <a:r>
              <a:rPr lang="en-US" altLang="zh-TW" dirty="0" err="1"/>
              <a:t>usr</a:t>
            </a:r>
            <a:r>
              <a:rPr lang="en-US" altLang="zh-TW" dirty="0"/>
              <a:t>/</a:t>
            </a:r>
            <a:r>
              <a:rPr lang="en-US" altLang="zh-TW" dirty="0" err="1"/>
              <a:t>src</a:t>
            </a:r>
            <a:r>
              <a:rPr lang="en-US" altLang="zh-TW" dirty="0"/>
              <a:t>/</a:t>
            </a:r>
            <a:r>
              <a:rPr lang="en-US" altLang="zh-TW" dirty="0" err="1"/>
              <a:t>tensorrt</a:t>
            </a:r>
            <a:r>
              <a:rPr lang="en-US" altLang="zh-TW" dirty="0"/>
              <a:t>/bin/</a:t>
            </a:r>
            <a:r>
              <a:rPr lang="en-US" altLang="zh-TW" dirty="0" err="1"/>
              <a:t>trtexec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--</a:t>
            </a:r>
            <a:r>
              <a:rPr lang="en-US" altLang="zh-TW" dirty="0" err="1"/>
              <a:t>uff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00FF"/>
                </a:solidFill>
              </a:rPr>
              <a:t>sample_ssd_relu6.uff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--output=</a:t>
            </a:r>
            <a:r>
              <a:rPr lang="en-US" altLang="zh-TW" dirty="0">
                <a:solidFill>
                  <a:srgbClr val="0000FF"/>
                </a:solidFill>
              </a:rPr>
              <a:t>NMS</a:t>
            </a:r>
            <a:r>
              <a:rPr lang="en-US" altLang="zh-TW" dirty="0"/>
              <a:t> --</a:t>
            </a:r>
            <a:r>
              <a:rPr lang="en-US" altLang="zh-TW" dirty="0" err="1"/>
              <a:t>uffInput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00FF"/>
                </a:solidFill>
              </a:rPr>
              <a:t>Input,3,300,300</a:t>
            </a:r>
            <a:r>
              <a:rPr lang="en-US" altLang="zh-TW" dirty="0"/>
              <a:t> --workspace=3000 </a:t>
            </a:r>
            <a:br>
              <a:rPr lang="en-US" altLang="zh-TW" dirty="0"/>
            </a:br>
            <a:r>
              <a:rPr lang="en-US" altLang="zh-TW" dirty="0"/>
              <a:t>--</a:t>
            </a:r>
            <a:r>
              <a:rPr lang="en-US" altLang="zh-TW" dirty="0" err="1"/>
              <a:t>saveEngine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00FF"/>
                </a:solidFill>
              </a:rPr>
              <a:t>ssdv2.engine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--verbose </a:t>
            </a:r>
            <a:br>
              <a:rPr lang="en-US" altLang="zh-TW" dirty="0"/>
            </a:br>
            <a:r>
              <a:rPr lang="en-US" altLang="zh-TW" dirty="0"/>
              <a:t>--</a:t>
            </a:r>
            <a:r>
              <a:rPr lang="en-US" altLang="zh-TW" dirty="0" err="1"/>
              <a:t>maxbatch</a:t>
            </a:r>
            <a:r>
              <a:rPr lang="en-US" altLang="zh-TW" dirty="0"/>
              <a:t>=4 	</a:t>
            </a:r>
          </a:p>
          <a:p>
            <a:pPr marL="514350" indent="-514350">
              <a:buAutoNum type="arabicPeriod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ssd_inception_v2 </a:t>
            </a:r>
            <a:r>
              <a:rPr lang="en-US" altLang="zh-TW" dirty="0" err="1"/>
              <a:t>TensorFlow</a:t>
            </a:r>
            <a:r>
              <a:rPr lang="en-US" altLang="zh-TW" dirty="0"/>
              <a:t> model to TensorRT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9773199"/>
              </p:ext>
            </p:extLst>
          </p:nvPr>
        </p:nvGraphicFramePr>
        <p:xfrm>
          <a:off x="841003" y="4581128"/>
          <a:ext cx="4137066" cy="321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32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1042F95-3D62-3F45-8C78-70EAF71A58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582400" cy="4419600"/>
          </a:xfrm>
        </p:spPr>
        <p:txBody>
          <a:bodyPr/>
          <a:lstStyle/>
          <a:p>
            <a:r>
              <a:rPr lang="zh-TW" altLang="en-US" dirty="0"/>
              <a:t>有任何問題歡迎寫信到以下信箱：</a:t>
            </a:r>
            <a:endParaRPr lang="en-US" altLang="zh-TW" dirty="0"/>
          </a:p>
          <a:p>
            <a:r>
              <a:rPr lang="zh-TW" altLang="zh-TW" dirty="0"/>
              <a:t> </a:t>
            </a:r>
            <a:r>
              <a:rPr lang="en-US" altLang="zh-TW" u="sng" dirty="0">
                <a:hlinkClick r:id="rId3"/>
              </a:rPr>
              <a:t>aivision.expert@adlinktech.com</a:t>
            </a:r>
            <a:endParaRPr lang="en-US" altLang="zh-TW" u="sng" dirty="0"/>
          </a:p>
          <a:p>
            <a:endParaRPr lang="en-US" altLang="zh-TW" u="sng" dirty="0"/>
          </a:p>
          <a:p>
            <a:r>
              <a:rPr lang="zh-TW" altLang="en-US" dirty="0"/>
              <a:t>更多凌華</a:t>
            </a:r>
            <a:r>
              <a:rPr lang="en-US" altLang="zh-TW" dirty="0"/>
              <a:t>AI</a:t>
            </a:r>
            <a:r>
              <a:rPr lang="zh-TW" altLang="en-US" dirty="0"/>
              <a:t>機器視覺訊息：</a:t>
            </a:r>
            <a:endParaRPr lang="en-US" altLang="zh-TW" dirty="0"/>
          </a:p>
          <a:p>
            <a:r>
              <a:rPr lang="en-US" altLang="zh-TW" sz="2400" dirty="0">
                <a:hlinkClick r:id="rId4"/>
              </a:rPr>
              <a:t>https://www.adlinktech.com/tw/AI_Machine_Vision_Devices</a:t>
            </a:r>
            <a:endParaRPr lang="en-US" altLang="zh-TW" sz="2400" dirty="0"/>
          </a:p>
          <a:p>
            <a:endParaRPr lang="en-US" altLang="zh-TW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0FEA69-168B-2A40-8232-AB460405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66012"/>
            <a:ext cx="11582401" cy="792843"/>
          </a:xfrm>
        </p:spPr>
        <p:txBody>
          <a:bodyPr/>
          <a:lstStyle/>
          <a:p>
            <a:r>
              <a:rPr lang="en-US" dirty="0"/>
              <a:t>Q &amp; A</a:t>
            </a:r>
          </a:p>
        </p:txBody>
      </p:sp>
      <p:pic>
        <p:nvPicPr>
          <p:cNvPr id="6" name="Picture 4" descr="http://s05.calm9.com/qrcode/2021-01/4GT58JND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7" y="956371"/>
            <a:ext cx="1775724" cy="17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05.calm9.com/qrcode/2021-01/EMDRWL3A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8" y="3634445"/>
            <a:ext cx="1775724" cy="17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402785" y="2638943"/>
            <a:ext cx="1396163" cy="21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altLang="zh-TW" sz="1600" dirty="0">
                <a:solidFill>
                  <a:schemeClr val="tx2"/>
                </a:solidFill>
              </a:rPr>
              <a:t>Service Email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962181" y="5314533"/>
            <a:ext cx="2277373" cy="259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altLang="zh-TW" sz="1600" dirty="0">
                <a:solidFill>
                  <a:schemeClr val="tx2"/>
                </a:solidFill>
              </a:rPr>
              <a:t>ADLINK AI Machine Vision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5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Nvidia</a:t>
            </a:r>
            <a:r>
              <a:rPr lang="en-US" altLang="zh-TW" dirty="0"/>
              <a:t> TensorRT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 altLang="zh-TW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29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1999/08 NVIDIA </a:t>
            </a:r>
            <a:r>
              <a:rPr lang="zh-TW" altLang="en-US" dirty="0"/>
              <a:t>公司發表</a:t>
            </a:r>
            <a:r>
              <a:rPr lang="en-US" altLang="zh-TW" dirty="0"/>
              <a:t>GeForce 256</a:t>
            </a:r>
            <a:r>
              <a:rPr lang="zh-TW" altLang="en-US" dirty="0"/>
              <a:t>繪圖處理晶片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GPU</a:t>
            </a:r>
            <a:r>
              <a:rPr lang="zh-TW" altLang="en-US" dirty="0"/>
              <a:t>使顯示卡減少對中央處理器（</a:t>
            </a:r>
            <a:r>
              <a:rPr lang="en-US" altLang="zh-TW" dirty="0"/>
              <a:t>CPU</a:t>
            </a:r>
            <a:r>
              <a:rPr lang="zh-TW" altLang="en-US" dirty="0"/>
              <a:t>）的依賴，分擔部分原本是由</a:t>
            </a:r>
            <a:r>
              <a:rPr lang="en-US" altLang="zh-TW" dirty="0"/>
              <a:t>CPU</a:t>
            </a:r>
            <a:r>
              <a:rPr lang="zh-TW" altLang="en-US" dirty="0"/>
              <a:t>所擔當的工作，尤其是在進行三維繪圖運算時，功效更加明顯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開發人員使用</a:t>
            </a:r>
            <a:r>
              <a:rPr lang="en-US" altLang="zh-TW" dirty="0"/>
              <a:t>NVIDIA</a:t>
            </a:r>
            <a:r>
              <a:rPr lang="zh-TW" altLang="en-US" dirty="0"/>
              <a:t> </a:t>
            </a:r>
            <a:r>
              <a:rPr lang="en-US" altLang="zh-TW" b="1" dirty="0">
                <a:solidFill>
                  <a:srgbClr val="0000FF"/>
                </a:solidFill>
              </a:rPr>
              <a:t>CUDA</a:t>
            </a:r>
            <a:r>
              <a:rPr lang="zh-TW" altLang="en-US" dirty="0"/>
              <a:t> </a:t>
            </a:r>
            <a:r>
              <a:rPr lang="en-US" altLang="zh-TW" dirty="0"/>
              <a:t>(Compute Unified Device Architecture)</a:t>
            </a:r>
            <a:r>
              <a:rPr lang="zh-TW" altLang="en-US" dirty="0"/>
              <a:t>來利用並行</a:t>
            </a:r>
            <a:r>
              <a:rPr lang="en-US" altLang="zh-TW" dirty="0"/>
              <a:t>GPU</a:t>
            </a:r>
            <a:r>
              <a:rPr lang="zh-TW" altLang="en-US" dirty="0"/>
              <a:t>架構的性能。所有</a:t>
            </a:r>
            <a:r>
              <a:rPr lang="en-US" altLang="zh-TW" dirty="0"/>
              <a:t>NVIDIA GPU(</a:t>
            </a:r>
            <a:r>
              <a:rPr lang="en-US" altLang="zh-TW" sz="2400" dirty="0"/>
              <a:t>GeForce, </a:t>
            </a:r>
            <a:r>
              <a:rPr lang="en-US" altLang="zh-TW" sz="2400" dirty="0" err="1"/>
              <a:t>Quadro</a:t>
            </a:r>
            <a:r>
              <a:rPr lang="en-US" altLang="zh-TW" dirty="0"/>
              <a:t>, Tesla) </a:t>
            </a:r>
            <a:r>
              <a:rPr lang="zh-TW" altLang="en-US" dirty="0"/>
              <a:t>均支援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GPGPU</a:t>
            </a:r>
            <a:r>
              <a:rPr lang="en-US" altLang="zh-TW" dirty="0">
                <a:solidFill>
                  <a:schemeClr val="tx1"/>
                </a:solidFill>
              </a:rPr>
              <a:t>(General Purpose GPU)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Nvidia</a:t>
            </a:r>
            <a:r>
              <a:rPr lang="en-US" altLang="zh-TW" dirty="0"/>
              <a:t> GPU (Graphics Processing Unit) </a:t>
            </a:r>
            <a:endParaRPr lang="zh-TW" altLang="en-US" dirty="0"/>
          </a:p>
        </p:txBody>
      </p:sp>
      <p:pic>
        <p:nvPicPr>
          <p:cNvPr id="1026" name="Picture 2" descr="https://www.nvidia.com.tw/content/nsist_tw/images/what_gpu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4035110"/>
            <a:ext cx="50101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0.cnblogs.com/blog2015/522490/201506/22072843142626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1" y="4164692"/>
            <a:ext cx="5743600" cy="21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563490" y="6156012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666666"/>
                </a:solidFill>
                <a:latin typeface="Source Sans Pro"/>
              </a:rPr>
              <a:t>CPU</a:t>
            </a:r>
            <a:r>
              <a:rPr lang="zh-TW" altLang="en-US" dirty="0">
                <a:solidFill>
                  <a:srgbClr val="666666"/>
                </a:solidFill>
                <a:latin typeface="Source Sans Pro"/>
              </a:rPr>
              <a:t>和</a:t>
            </a:r>
            <a:r>
              <a:rPr lang="en-US" altLang="zh-TW" dirty="0">
                <a:solidFill>
                  <a:srgbClr val="666666"/>
                </a:solidFill>
                <a:latin typeface="Source Sans Pro"/>
              </a:rPr>
              <a:t>GPU</a:t>
            </a:r>
            <a:r>
              <a:rPr lang="zh-TW" altLang="en-US" dirty="0">
                <a:solidFill>
                  <a:srgbClr val="666666"/>
                </a:solidFill>
                <a:latin typeface="Source Sans Pro"/>
              </a:rPr>
              <a:t>硬體邏輯結構對比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93731" y="6453336"/>
            <a:ext cx="3659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算術邏輯單元（</a:t>
            </a:r>
            <a:r>
              <a:rPr lang="en-US" altLang="zh-TW" sz="1200" dirty="0">
                <a:solidFill>
                  <a:srgbClr val="202124"/>
                </a:solidFill>
                <a:latin typeface="arial" panose="020B0604020202020204" pitchFamily="34" charset="0"/>
              </a:rPr>
              <a:t>Arithmetic logic unit</a:t>
            </a:r>
            <a:r>
              <a:rPr lang="zh-TW" alt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，簡稱：</a:t>
            </a:r>
            <a:r>
              <a:rPr lang="en-US" altLang="zh-TW" sz="1200" dirty="0">
                <a:solidFill>
                  <a:srgbClr val="EA4335"/>
                </a:solidFill>
                <a:latin typeface="arial" panose="020B0604020202020204" pitchFamily="34" charset="0"/>
              </a:rPr>
              <a:t>ALU</a:t>
            </a:r>
            <a:r>
              <a:rPr lang="zh-TW" alt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）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072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Where is TensorRT in Deep Learning flow ?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626618" y="3736222"/>
            <a:ext cx="1313800" cy="575914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 Collection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084397" y="3736222"/>
            <a:ext cx="1313800" cy="575914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Labeling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556536" y="3736222"/>
            <a:ext cx="1313800" cy="575914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</a:t>
            </a:r>
          </a:p>
          <a:p>
            <a:pPr algn="ctr"/>
            <a:r>
              <a:rPr lang="en-US" sz="1600" dirty="0"/>
              <a:t>Network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107945" y="3732031"/>
            <a:ext cx="1313800" cy="575914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Training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945039" y="3763416"/>
            <a:ext cx="1677341" cy="575914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Model Optimization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580085" y="3741040"/>
            <a:ext cx="1171668" cy="575914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Model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9887287" y="3716957"/>
            <a:ext cx="1295807" cy="575914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Inference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5" y="2152459"/>
            <a:ext cx="1161747" cy="13807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54" y="1989582"/>
            <a:ext cx="718703" cy="169736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57" y="2420655"/>
            <a:ext cx="1591374" cy="953920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5104863" y="1654452"/>
            <a:ext cx="1280520" cy="28347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Batch size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5122236" y="2131732"/>
            <a:ext cx="1252093" cy="28892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Precision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975" y="2445161"/>
            <a:ext cx="1723576" cy="95225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337" y="2055694"/>
            <a:ext cx="1250745" cy="122486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11" y="2489971"/>
            <a:ext cx="628486" cy="618964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0842219" y="2527057"/>
            <a:ext cx="626932" cy="52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/>
              <a:t>= 3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31" y="4536771"/>
            <a:ext cx="1628677" cy="118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7922692" y="4596291"/>
            <a:ext cx="1411804" cy="33846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err="1"/>
              <a:t>TensorRT</a:t>
            </a:r>
            <a:endParaRPr lang="zh-TW" altLang="en-US" sz="1600" dirty="0"/>
          </a:p>
        </p:txBody>
      </p:sp>
      <p:sp>
        <p:nvSpPr>
          <p:cNvPr id="24" name="向右箭號 23"/>
          <p:cNvSpPr/>
          <p:nvPr/>
        </p:nvSpPr>
        <p:spPr>
          <a:xfrm rot="20400278">
            <a:off x="6846636" y="4656680"/>
            <a:ext cx="369294" cy="39196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25" name="向右箭號 24"/>
          <p:cNvSpPr/>
          <p:nvPr/>
        </p:nvSpPr>
        <p:spPr>
          <a:xfrm rot="743009">
            <a:off x="6828567" y="5713347"/>
            <a:ext cx="368630" cy="39267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05" y="4515341"/>
            <a:ext cx="533762" cy="3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7913073" y="5585840"/>
            <a:ext cx="1431043" cy="3076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Intel </a:t>
            </a:r>
            <a:r>
              <a:rPr lang="en-US" altLang="zh-TW" sz="1400" dirty="0" err="1"/>
              <a:t>OpenVINO</a:t>
            </a:r>
            <a:endParaRPr lang="zh-TW" altLang="en-US" sz="1400" dirty="0"/>
          </a:p>
        </p:txBody>
      </p:sp>
      <p:sp>
        <p:nvSpPr>
          <p:cNvPr id="28" name="向右箭號 27"/>
          <p:cNvSpPr/>
          <p:nvPr/>
        </p:nvSpPr>
        <p:spPr>
          <a:xfrm>
            <a:off x="9444083" y="4626201"/>
            <a:ext cx="367909" cy="39196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29" name="文字方塊 28"/>
          <p:cNvSpPr txBox="1"/>
          <p:nvPr/>
        </p:nvSpPr>
        <p:spPr>
          <a:xfrm>
            <a:off x="9921579" y="4609646"/>
            <a:ext cx="1280809" cy="33846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err="1"/>
              <a:t>nVidia</a:t>
            </a:r>
            <a:r>
              <a:rPr lang="en-US" altLang="zh-TW" sz="1600" dirty="0"/>
              <a:t> GPU</a:t>
            </a:r>
            <a:endParaRPr lang="zh-TW" altLang="en-US" sz="16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9911711" y="5508916"/>
            <a:ext cx="1280809" cy="6461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Intel CPU/GPU/VPU/</a:t>
            </a:r>
            <a:br>
              <a:rPr lang="en-US" altLang="zh-TW" sz="1200" dirty="0"/>
            </a:br>
            <a:r>
              <a:rPr lang="en-US" altLang="zh-TW" sz="1200" dirty="0"/>
              <a:t>FPGA</a:t>
            </a:r>
            <a:endParaRPr lang="zh-TW" altLang="en-US" sz="1200" dirty="0"/>
          </a:p>
        </p:txBody>
      </p:sp>
      <p:sp>
        <p:nvSpPr>
          <p:cNvPr id="31" name="向右箭號 30"/>
          <p:cNvSpPr/>
          <p:nvPr/>
        </p:nvSpPr>
        <p:spPr>
          <a:xfrm>
            <a:off x="9419679" y="5682167"/>
            <a:ext cx="367909" cy="39196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32" name="向右箭號 31"/>
          <p:cNvSpPr/>
          <p:nvPr/>
        </p:nvSpPr>
        <p:spPr>
          <a:xfrm>
            <a:off x="1831914" y="3868473"/>
            <a:ext cx="344188" cy="30303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向右箭號 32"/>
          <p:cNvSpPr/>
          <p:nvPr/>
        </p:nvSpPr>
        <p:spPr>
          <a:xfrm>
            <a:off x="3344908" y="3868473"/>
            <a:ext cx="344188" cy="30303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向右箭號 33"/>
          <p:cNvSpPr/>
          <p:nvPr/>
        </p:nvSpPr>
        <p:spPr>
          <a:xfrm>
            <a:off x="4842221" y="3881658"/>
            <a:ext cx="344188" cy="30303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向右箭號 34"/>
          <p:cNvSpPr/>
          <p:nvPr/>
        </p:nvSpPr>
        <p:spPr>
          <a:xfrm>
            <a:off x="6393630" y="3881658"/>
            <a:ext cx="344188" cy="30303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向右箭號 35"/>
          <p:cNvSpPr/>
          <p:nvPr/>
        </p:nvSpPr>
        <p:spPr>
          <a:xfrm>
            <a:off x="7693675" y="3922180"/>
            <a:ext cx="344188" cy="30303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向右箭號 36"/>
          <p:cNvSpPr/>
          <p:nvPr/>
        </p:nvSpPr>
        <p:spPr>
          <a:xfrm>
            <a:off x="9603634" y="3899857"/>
            <a:ext cx="344188" cy="30303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7228" y="2302291"/>
            <a:ext cx="1359395" cy="1019546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82" y="4638228"/>
            <a:ext cx="475502" cy="34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70" y="5736961"/>
            <a:ext cx="461771" cy="30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圓角矩形 41"/>
          <p:cNvSpPr/>
          <p:nvPr/>
        </p:nvSpPr>
        <p:spPr>
          <a:xfrm>
            <a:off x="6580086" y="3496810"/>
            <a:ext cx="3244793" cy="1680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3091" y="2348880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2509935" y="2238454"/>
            <a:ext cx="419299" cy="398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1139008" y="2109821"/>
            <a:ext cx="288032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2500818" y="3136546"/>
            <a:ext cx="428415" cy="39667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28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Where is TensorRT in Deep Learning flow 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43" y="1149702"/>
            <a:ext cx="8597265" cy="554161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737547" y="4541769"/>
            <a:ext cx="2592288" cy="195126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055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The core of NVIDIA</a:t>
            </a:r>
            <a:r>
              <a:rPr lang="en-US" altLang="zh-TW" baseline="30000" dirty="0"/>
              <a:t>®</a:t>
            </a:r>
            <a:r>
              <a:rPr lang="en-US" altLang="zh-TW" dirty="0"/>
              <a:t> TensorRT™ is a </a:t>
            </a:r>
            <a:r>
              <a:rPr lang="en-US" altLang="zh-TW" dirty="0">
                <a:solidFill>
                  <a:srgbClr val="0000FF"/>
                </a:solidFill>
              </a:rPr>
              <a:t>C++</a:t>
            </a:r>
            <a:r>
              <a:rPr lang="en-US" altLang="zh-TW" dirty="0"/>
              <a:t> library that facilitates high-performance inference on NVIDIA graphics processing units (</a:t>
            </a:r>
            <a:r>
              <a:rPr lang="en-US" altLang="zh-TW" dirty="0">
                <a:solidFill>
                  <a:srgbClr val="0000FF"/>
                </a:solidFill>
              </a:rPr>
              <a:t>GPUs</a:t>
            </a:r>
            <a:r>
              <a:rPr lang="en-US" altLang="zh-TW" dirty="0"/>
              <a:t>).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 TensorRT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7" y="2348880"/>
            <a:ext cx="10945216" cy="36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0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32" y="2786661"/>
            <a:ext cx="3682876" cy="21989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29" y="2786658"/>
            <a:ext cx="3649371" cy="2198945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Optimize the network by </a:t>
            </a:r>
            <a:r>
              <a:rPr lang="en-US" altLang="zh-TW" dirty="0">
                <a:solidFill>
                  <a:srgbClr val="0000FF"/>
                </a:solidFill>
              </a:rPr>
              <a:t>combining layers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0000FF"/>
                </a:solidFill>
              </a:rPr>
              <a:t>optimizing kernel selection</a:t>
            </a:r>
            <a:r>
              <a:rPr lang="en-US" altLang="zh-TW" dirty="0"/>
              <a:t> for improved </a:t>
            </a:r>
            <a:r>
              <a:rPr lang="en-US" altLang="zh-TW" dirty="0">
                <a:solidFill>
                  <a:srgbClr val="0000FF"/>
                </a:solidFill>
              </a:rPr>
              <a:t>latency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00FF"/>
                </a:solidFill>
              </a:rPr>
              <a:t>throughput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00FF"/>
                </a:solidFill>
              </a:rPr>
              <a:t>power efficiency</a:t>
            </a:r>
            <a:r>
              <a:rPr lang="en-US" altLang="zh-TW" dirty="0"/>
              <a:t>, and </a:t>
            </a:r>
            <a:r>
              <a:rPr lang="en-US" altLang="zh-TW" dirty="0">
                <a:solidFill>
                  <a:srgbClr val="0000FF"/>
                </a:solidFill>
              </a:rPr>
              <a:t>memory consumption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 TensorRT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02627" y="5638801"/>
            <a:ext cx="11440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Note : Not all layers from all framework are supported by TensorRT, new version of TensorRT will add more layers to </a:t>
            </a:r>
            <a:r>
              <a:rPr lang="en-US" altLang="zh-TW" dirty="0">
                <a:latin typeface="Arial" panose="020B0604020202020204" pitchFamily="34" charset="0"/>
                <a:hlinkClick r:id="rId4"/>
              </a:rPr>
              <a:t>supported list</a:t>
            </a:r>
            <a:r>
              <a:rPr lang="en-US" altLang="zh-TW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737933" y="3315614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2609621" y="3886133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3636883" y="3886133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4601659" y="3315612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6924776" y="3317531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7843665" y="3886128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8804307" y="3874369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9774900" y="3303850"/>
            <a:ext cx="819150" cy="57051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5942866" y="3629750"/>
            <a:ext cx="468804" cy="4223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570195" y="6291515"/>
            <a:ext cx="478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5"/>
              </a:rPr>
              <a:t>ref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337947" y="2983405"/>
            <a:ext cx="2896374" cy="2970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dirty="0">
                <a:solidFill>
                  <a:schemeClr val="tx2"/>
                </a:solidFill>
              </a:rPr>
              <a:t>CBR = Convolution, Bias and </a:t>
            </a:r>
            <a:r>
              <a:rPr lang="en-US" altLang="zh-TW" sz="1600" dirty="0" err="1">
                <a:solidFill>
                  <a:schemeClr val="tx2"/>
                </a:solidFill>
              </a:rPr>
              <a:t>ReLU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76996" y="5164298"/>
            <a:ext cx="194421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dirty="0">
                <a:solidFill>
                  <a:schemeClr val="tx2"/>
                </a:solidFill>
              </a:rPr>
              <a:t>Un-Optimized Network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43" y="2809869"/>
            <a:ext cx="3649371" cy="2198945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Optimize the network by </a:t>
            </a:r>
            <a:r>
              <a:rPr lang="en-US" altLang="zh-TW" dirty="0">
                <a:solidFill>
                  <a:srgbClr val="0000FF"/>
                </a:solidFill>
              </a:rPr>
              <a:t>combining layers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0000FF"/>
                </a:solidFill>
              </a:rPr>
              <a:t>optimizing kernel selection</a:t>
            </a:r>
            <a:r>
              <a:rPr lang="en-US" altLang="zh-TW" dirty="0"/>
              <a:t> for improved latency, throughput, power efficiency, and memory consumption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 TensorRT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02627" y="5638801"/>
            <a:ext cx="11440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Note : Not all layers from all framework are supported by </a:t>
            </a:r>
            <a:r>
              <a:rPr lang="en-US" altLang="zh-TW" dirty="0" err="1">
                <a:latin typeface="Arial" panose="020B0604020202020204" pitchFamily="34" charset="0"/>
              </a:rPr>
              <a:t>TensorRT</a:t>
            </a:r>
            <a:r>
              <a:rPr lang="en-US" altLang="zh-TW" dirty="0">
                <a:latin typeface="Arial" panose="020B0604020202020204" pitchFamily="34" charset="0"/>
              </a:rPr>
              <a:t>, new version of </a:t>
            </a:r>
            <a:r>
              <a:rPr lang="en-US" altLang="zh-TW" dirty="0" err="1">
                <a:latin typeface="Arial" panose="020B0604020202020204" pitchFamily="34" charset="0"/>
              </a:rPr>
              <a:t>TensorRTwill</a:t>
            </a:r>
            <a:r>
              <a:rPr lang="en-US" altLang="zh-TW" dirty="0">
                <a:latin typeface="Arial" panose="020B0604020202020204" pitchFamily="34" charset="0"/>
              </a:rPr>
              <a:t> add more layers to </a:t>
            </a:r>
            <a:r>
              <a:rPr lang="en-US" altLang="zh-TW" dirty="0">
                <a:latin typeface="Arial" panose="020B0604020202020204" pitchFamily="34" charset="0"/>
                <a:hlinkClick r:id="rId4"/>
              </a:rPr>
              <a:t>supported list</a:t>
            </a:r>
            <a:r>
              <a:rPr lang="en-US" altLang="zh-TW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1763290" y="3340742"/>
            <a:ext cx="819150" cy="57051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2682179" y="3909339"/>
            <a:ext cx="819150" cy="57051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3642821" y="3897580"/>
            <a:ext cx="819150" cy="57051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5942866" y="3629750"/>
            <a:ext cx="468804" cy="42238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539" y="2740698"/>
            <a:ext cx="3715901" cy="2200493"/>
          </a:xfrm>
          <a:prstGeom prst="rect">
            <a:avLst/>
          </a:prstGeom>
        </p:spPr>
      </p:pic>
      <p:sp>
        <p:nvSpPr>
          <p:cNvPr id="19" name="圓角矩形 18"/>
          <p:cNvSpPr/>
          <p:nvPr/>
        </p:nvSpPr>
        <p:spPr>
          <a:xfrm>
            <a:off x="7426975" y="3840944"/>
            <a:ext cx="2800110" cy="57051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185819" y="5014800"/>
            <a:ext cx="194421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TW" sz="1600" dirty="0" err="1">
                <a:solidFill>
                  <a:schemeClr val="tx2"/>
                </a:solidFill>
              </a:rPr>
              <a:t>TensorRT</a:t>
            </a:r>
            <a:r>
              <a:rPr lang="en-US" altLang="zh-TW" sz="1600" dirty="0">
                <a:solidFill>
                  <a:schemeClr val="tx2"/>
                </a:solidFill>
              </a:rPr>
              <a:t> Optimized Network</a:t>
            </a:r>
            <a:endParaRPr lang="zh-TW" alt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18361"/>
      </p:ext>
    </p:extLst>
  </p:cSld>
  <p:clrMapOvr>
    <a:masterClrMapping/>
  </p:clrMapOvr>
</p:sld>
</file>

<file path=ppt/theme/theme1.xml><?xml version="1.0" encoding="utf-8"?>
<a:theme xmlns:a="http://schemas.openxmlformats.org/drawingml/2006/main" name="2020 Corporate Template Calibri">
  <a:themeElements>
    <a:clrScheme name="ADLINK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D0343A"/>
      </a:accent1>
      <a:accent2>
        <a:srgbClr val="0D3969"/>
      </a:accent2>
      <a:accent3>
        <a:srgbClr val="008AD0"/>
      </a:accent3>
      <a:accent4>
        <a:srgbClr val="FCB316"/>
      </a:accent4>
      <a:accent5>
        <a:srgbClr val="5A5858"/>
      </a:accent5>
      <a:accent6>
        <a:srgbClr val="8A8B8B"/>
      </a:accent6>
      <a:hlink>
        <a:srgbClr val="40AFFF"/>
      </a:hlink>
      <a:folHlink>
        <a:srgbClr val="797979"/>
      </a:folHlink>
    </a:clrScheme>
    <a:fontScheme name="ADLINK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簡報3" id="{7EE032E3-81F0-4107-8954-FB66CE4D8849}" vid="{FD1E1B18-2AEB-42E8-A9F6-BF1673C040C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ADLINK_2016_Template_R0518</Template>
  <TotalTime>43349</TotalTime>
  <Words>1520</Words>
  <Application>Microsoft Office PowerPoint</Application>
  <PresentationFormat>Custom</PresentationFormat>
  <Paragraphs>181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2020 Corporate Template Calibri</vt:lpstr>
      <vt:lpstr>AI邊緣運算實作</vt:lpstr>
      <vt:lpstr>Agenda</vt:lpstr>
      <vt:lpstr>Nvidia TensorRT</vt:lpstr>
      <vt:lpstr>Nvidia GPU (Graphics Processing Unit) </vt:lpstr>
      <vt:lpstr>Where is TensorRT in Deep Learning flow ?</vt:lpstr>
      <vt:lpstr>Where is TensorRT in Deep Learning flow ?</vt:lpstr>
      <vt:lpstr>What’s TensorRT</vt:lpstr>
      <vt:lpstr>What’s TensorRT</vt:lpstr>
      <vt:lpstr>What’s TensorRT</vt:lpstr>
      <vt:lpstr>What’s TensorRT</vt:lpstr>
      <vt:lpstr>What’s TensorRT</vt:lpstr>
      <vt:lpstr>Who Can Benefit From TensorRT</vt:lpstr>
      <vt:lpstr>Why TensorRT?</vt:lpstr>
      <vt:lpstr>TENSORRT VS TENSORFLOW</vt:lpstr>
      <vt:lpstr>TENSORRT VS TENSORFLOW</vt:lpstr>
      <vt:lpstr>TENSORRT VS TENSORFLOW</vt:lpstr>
      <vt:lpstr>TENSORRT VS TENSORFLOW</vt:lpstr>
      <vt:lpstr>TENSORRT VS ONNX Runtime</vt:lpstr>
      <vt:lpstr>Q &amp; A</vt:lpstr>
      <vt:lpstr>Demo</vt:lpstr>
      <vt:lpstr>Agenda</vt:lpstr>
      <vt:lpstr>How to convert for TensorRT model</vt:lpstr>
      <vt:lpstr>How to convert for TensorRT model</vt:lpstr>
      <vt:lpstr>Convert Yolov3 to TensorRT</vt:lpstr>
      <vt:lpstr>Convert Yolov3 to TensorRT</vt:lpstr>
      <vt:lpstr>Convert Googlenet Caffe model to TensorRT</vt:lpstr>
      <vt:lpstr>Convert ssd_inception_v2 TensorFlow model to TensorRT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 MPP Template</dc:title>
  <dc:creator>Kevin YW Lin</dc:creator>
  <cp:lastModifiedBy>Kevin YW Lin</cp:lastModifiedBy>
  <cp:revision>700</cp:revision>
  <dcterms:created xsi:type="dcterms:W3CDTF">2016-06-20T02:15:40Z</dcterms:created>
  <dcterms:modified xsi:type="dcterms:W3CDTF">2021-08-27T11:40:48Z</dcterms:modified>
</cp:coreProperties>
</file>